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2.jpg" ContentType="image/jpe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792913" cy="992505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1" d="100"/>
          <a:sy n="111" d="100"/>
        </p:scale>
        <p:origin x="5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1918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239" tIns="40119" rIns="80239" bIns="4011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239" tIns="40119" rIns="80239" bIns="40119"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239" tIns="40119" rIns="80239" bIns="4011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239" tIns="40119" rIns="80239" bIns="40119"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239" tIns="40119" rIns="80239" bIns="4011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239" tIns="40119" rIns="80239" bIns="40119"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239" tIns="40119" rIns="80239" bIns="4011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239" tIns="40119" rIns="80239" bIns="40119"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239" tIns="40119" rIns="80239" bIns="4011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239" tIns="40119" rIns="80239" bIns="40119"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239" tIns="40119" rIns="80239" bIns="4011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239" tIns="40119" rIns="80239" bIns="40119"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239" tIns="40119" rIns="80239" bIns="4011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239" tIns="40119" rIns="80239" bIns="40119"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239" tIns="40119" rIns="80239" bIns="4011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239" tIns="40119" rIns="80239" bIns="40119"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239" tIns="40119" rIns="80239" bIns="4011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239" tIns="40119" rIns="80239" bIns="40119"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239" tIns="40119" rIns="80239" bIns="4011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239" tIns="40119" rIns="80239" bIns="40119"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239" tIns="40119" rIns="80239" bIns="4011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239" tIns="40119" rIns="80239" bIns="40119"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80239" tIns="40119" rIns="80239" bIns="40119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80239" tIns="40119" rIns="80239" bIns="40119"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ge5.ro/Gratuit/ge4dkobsgaytk/ordinul-nr-3722-2026-privind-aprobarea-planurilor-cadru-alternative-si-a-listei-unitatilor-de-invatamant-incluse-in-programul-national-pentru-pilotarea-sistemica-de-planuri-cadru-in-invatamantul-licea?pid=677921864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rov_ppt_assets/crop/title_portrai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0840" y="0"/>
            <a:ext cx="5468112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6355080" y="0"/>
            <a:ext cx="320040" cy="6858000"/>
          </a:xfrm>
          <a:prstGeom prst="rect">
            <a:avLst/>
          </a:prstGeom>
          <a:solidFill>
            <a:srgbClr val="197A8A"/>
          </a:solidFill>
          <a:ln w="12700">
            <a:solidFill>
              <a:srgbClr val="197A8A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4" name="Text 1"/>
          <p:cNvSpPr/>
          <p:nvPr/>
        </p:nvSpPr>
        <p:spPr>
          <a:xfrm>
            <a:off x="649685" y="1401181"/>
            <a:ext cx="53949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4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Managementul realizării unui prototip educațional de dronă subacvatică de tip ROV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649685" y="3253278"/>
            <a:ext cx="5187236" cy="4649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ro-RO" sz="1700" b="1" dirty="0">
              <a:solidFill>
                <a:srgbClr val="197A8A"/>
              </a:solidFill>
            </a:endParaRPr>
          </a:p>
          <a:p>
            <a:pPr marL="0" indent="0">
              <a:buNone/>
            </a:pPr>
            <a:endParaRPr lang="ro-RO" sz="1700" b="1" dirty="0">
              <a:solidFill>
                <a:srgbClr val="197A8A"/>
              </a:solidFill>
            </a:endParaRPr>
          </a:p>
          <a:p>
            <a:pPr marL="0" indent="0">
              <a:buNone/>
            </a:pPr>
            <a:endParaRPr lang="ro-RO" sz="1700" b="1" dirty="0">
              <a:solidFill>
                <a:srgbClr val="197A8A"/>
              </a:solidFill>
            </a:endParaRPr>
          </a:p>
          <a:p>
            <a:pPr marL="0" indent="0" algn="just">
              <a:buNone/>
            </a:pPr>
            <a:r>
              <a:rPr lang="en-US" sz="1700" b="1" dirty="0" err="1">
                <a:solidFill>
                  <a:srgbClr val="197A8A"/>
                </a:solidFill>
              </a:rPr>
              <a:t>Lucrare</a:t>
            </a:r>
            <a:r>
              <a:rPr lang="en-US" sz="1700" b="1" dirty="0">
                <a:solidFill>
                  <a:srgbClr val="197A8A"/>
                </a:solidFill>
              </a:rPr>
              <a:t> pentru Secțiunea Inginerie </a:t>
            </a:r>
            <a:r>
              <a:rPr lang="en-US" sz="1700" b="1" dirty="0" err="1">
                <a:solidFill>
                  <a:srgbClr val="197A8A"/>
                </a:solidFill>
              </a:rPr>
              <a:t>și</a:t>
            </a:r>
            <a:r>
              <a:rPr lang="en-US" sz="1700" b="1" dirty="0">
                <a:solidFill>
                  <a:srgbClr val="197A8A"/>
                </a:solidFill>
              </a:rPr>
              <a:t> management</a:t>
            </a:r>
            <a:r>
              <a:rPr lang="ro-RO" sz="1700" b="1" dirty="0">
                <a:solidFill>
                  <a:srgbClr val="197A8A"/>
                </a:solidFill>
              </a:rPr>
              <a:t> a</a:t>
            </a:r>
          </a:p>
          <a:p>
            <a:pPr algn="ctr"/>
            <a:r>
              <a:rPr lang="ro-RO" b="1" dirty="0"/>
              <a:t>SESIUNII DE COMUNICĂRI ŞTIINŢIFICE</a:t>
            </a:r>
          </a:p>
          <a:p>
            <a:pPr algn="ctr"/>
            <a:r>
              <a:rPr lang="ro-RO" b="1" dirty="0"/>
              <a:t>STUDENŢEŞTI „EDMOND NICOLAU” </a:t>
            </a:r>
          </a:p>
          <a:p>
            <a:pPr algn="ctr"/>
            <a:r>
              <a:rPr lang="ro-RO" b="1" dirty="0"/>
              <a:t>- EDIȚIA A XXXIII-a - SCŞS 2026</a:t>
            </a:r>
            <a:endParaRPr lang="ro-RO" dirty="0"/>
          </a:p>
          <a:p>
            <a:pPr marL="0" indent="0">
              <a:buNone/>
            </a:pPr>
            <a:endParaRPr lang="en-US" sz="1700" dirty="0"/>
          </a:p>
        </p:txBody>
      </p:sp>
      <p:sp>
        <p:nvSpPr>
          <p:cNvPr id="6" name="Shape 3"/>
          <p:cNvSpPr/>
          <p:nvPr/>
        </p:nvSpPr>
        <p:spPr>
          <a:xfrm>
            <a:off x="713232" y="4624617"/>
            <a:ext cx="4480560" cy="0"/>
          </a:xfrm>
          <a:prstGeom prst="line">
            <a:avLst/>
          </a:prstGeom>
          <a:noFill/>
          <a:ln w="38100">
            <a:solidFill>
              <a:srgbClr val="D9822B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7" name="Text 4"/>
          <p:cNvSpPr/>
          <p:nvPr/>
        </p:nvSpPr>
        <p:spPr>
          <a:xfrm>
            <a:off x="749808" y="4624617"/>
            <a:ext cx="5349240" cy="12801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50" dirty="0">
                <a:solidFill>
                  <a:srgbClr val="1E2530"/>
                </a:solidFill>
              </a:rPr>
              <a:t>Autor</a:t>
            </a:r>
            <a:r>
              <a:rPr lang="ro-RO" sz="1550" dirty="0">
                <a:solidFill>
                  <a:srgbClr val="1E2530"/>
                </a:solidFill>
              </a:rPr>
              <a:t>i</a:t>
            </a:r>
            <a:r>
              <a:rPr lang="en-US" sz="1550" dirty="0">
                <a:solidFill>
                  <a:srgbClr val="1E2530"/>
                </a:solidFill>
              </a:rPr>
              <a:t>: </a:t>
            </a:r>
            <a:r>
              <a:rPr lang="ro-RO" sz="1550" dirty="0">
                <a:solidFill>
                  <a:srgbClr val="1E2530"/>
                </a:solidFill>
              </a:rPr>
              <a:t>e</a:t>
            </a:r>
            <a:r>
              <a:rPr lang="en-US" sz="1550" dirty="0">
                <a:solidFill>
                  <a:srgbClr val="1E2530"/>
                </a:solidFill>
              </a:rPr>
              <a:t>lev</a:t>
            </a:r>
            <a:r>
              <a:rPr lang="ro-RO" sz="1550" dirty="0">
                <a:solidFill>
                  <a:srgbClr val="1E2530"/>
                </a:solidFill>
              </a:rPr>
              <a:t>ii </a:t>
            </a:r>
            <a:r>
              <a:rPr lang="ro-RO" sz="1550" b="1" i="1" dirty="0">
                <a:solidFill>
                  <a:srgbClr val="1E2530"/>
                </a:solidFill>
              </a:rPr>
              <a:t>Cosmin Boboc </a:t>
            </a:r>
            <a:r>
              <a:rPr lang="ro-RO" sz="1550" dirty="0">
                <a:solidFill>
                  <a:srgbClr val="1E2530"/>
                </a:solidFill>
              </a:rPr>
              <a:t>și </a:t>
            </a:r>
            <a:r>
              <a:rPr lang="ro-RO" sz="1550" b="1" i="1" dirty="0">
                <a:solidFill>
                  <a:srgbClr val="1E2530"/>
                </a:solidFill>
              </a:rPr>
              <a:t>Cristian </a:t>
            </a:r>
            <a:r>
              <a:rPr lang="ro-RO" sz="1550" b="1" i="1" dirty="0" err="1">
                <a:solidFill>
                  <a:srgbClr val="1E2530"/>
                </a:solidFill>
              </a:rPr>
              <a:t>Deiciu</a:t>
            </a:r>
            <a:endParaRPr lang="en-US" sz="1550" b="1" i="1" dirty="0"/>
          </a:p>
          <a:p>
            <a:pPr marL="0" indent="0">
              <a:buNone/>
            </a:pPr>
            <a:r>
              <a:rPr lang="en-US" sz="1550" dirty="0">
                <a:solidFill>
                  <a:srgbClr val="1E2530"/>
                </a:solidFill>
              </a:rPr>
              <a:t>Clasa: </a:t>
            </a:r>
            <a:r>
              <a:rPr lang="ro-RO" sz="1550" b="1" dirty="0">
                <a:solidFill>
                  <a:srgbClr val="1E2530"/>
                </a:solidFill>
              </a:rPr>
              <a:t>a IX-a D</a:t>
            </a:r>
            <a:endParaRPr lang="en-US" sz="1550" b="1" dirty="0"/>
          </a:p>
          <a:p>
            <a:pPr marL="0" indent="0">
              <a:buNone/>
            </a:pPr>
            <a:r>
              <a:rPr lang="en-US" sz="1550" dirty="0">
                <a:solidFill>
                  <a:srgbClr val="1E2530"/>
                </a:solidFill>
              </a:rPr>
              <a:t>Unitatea: </a:t>
            </a:r>
            <a:r>
              <a:rPr lang="en-US" sz="1550" b="1" i="1" dirty="0">
                <a:solidFill>
                  <a:schemeClr val="accent1"/>
                </a:solidFill>
              </a:rPr>
              <a:t>Liceul Tehnologic „Anghel Saligny” Brăila</a:t>
            </a:r>
          </a:p>
          <a:p>
            <a:pPr marL="0" indent="0">
              <a:buNone/>
            </a:pPr>
            <a:r>
              <a:rPr lang="en-US" sz="1550" dirty="0">
                <a:solidFill>
                  <a:srgbClr val="1E2530"/>
                </a:solidFill>
              </a:rPr>
              <a:t>Profesor coordonator: </a:t>
            </a:r>
            <a:r>
              <a:rPr lang="en-US" sz="1550" b="1" dirty="0">
                <a:solidFill>
                  <a:srgbClr val="1E2530"/>
                </a:solidFill>
              </a:rPr>
              <a:t>prof. Adriana Elena Dumitrescu</a:t>
            </a:r>
            <a:endParaRPr lang="en-US" sz="1550" b="1" dirty="0"/>
          </a:p>
        </p:txBody>
      </p:sp>
      <p:sp>
        <p:nvSpPr>
          <p:cNvPr id="8" name="Text 5"/>
          <p:cNvSpPr/>
          <p:nvPr/>
        </p:nvSpPr>
        <p:spPr>
          <a:xfrm>
            <a:off x="749808" y="5989320"/>
            <a:ext cx="49781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5B6472"/>
                </a:solidFill>
              </a:rPr>
              <a:t>SCȘS „Edmond Nicolau” 2026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8869680" y="6556248"/>
            <a:ext cx="2926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E8F4F7"/>
                </a:solidFill>
              </a:rPr>
              <a:t>Imagine: NOAA Ocean Exploration</a:t>
            </a:r>
            <a:endParaRPr lang="en-US" sz="750" dirty="0"/>
          </a:p>
        </p:txBody>
      </p:sp>
      <p:pic>
        <p:nvPicPr>
          <p:cNvPr id="10" name="Imagine 9">
            <a:extLst>
              <a:ext uri="{FF2B5EF4-FFF2-40B4-BE49-F238E27FC236}">
                <a16:creationId xmlns:a16="http://schemas.microsoft.com/office/drawing/2014/main" id="{930D374F-88CC-4DFF-3F4A-F7E782A845D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94" b="53557"/>
          <a:stretch>
            <a:fillRect/>
          </a:stretch>
        </p:blipFill>
        <p:spPr bwMode="auto">
          <a:xfrm>
            <a:off x="358514" y="204623"/>
            <a:ext cx="5760720" cy="104775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Plan de testare și indicatori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30352" y="8412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2"/>
                </a:solidFill>
              </a:rPr>
              <a:t>Rezultatul se evaluează pe date, observații și funcționare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207008"/>
            <a:ext cx="11155680" cy="0"/>
          </a:xfrm>
          <a:prstGeom prst="line">
            <a:avLst/>
          </a:prstGeom>
          <a:noFill/>
          <a:ln w="12700">
            <a:solidFill>
              <a:srgbClr val="D7D1C4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5" name="Text 3"/>
          <p:cNvSpPr/>
          <p:nvPr/>
        </p:nvSpPr>
        <p:spPr>
          <a:xfrm>
            <a:off x="685800" y="1417320"/>
            <a:ext cx="1600200" cy="548640"/>
          </a:xfrm>
          <a:prstGeom prst="rect">
            <a:avLst/>
          </a:prstGeom>
          <a:solidFill>
            <a:srgbClr val="197A8A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FFFFFF"/>
                </a:solidFill>
              </a:rPr>
              <a:t>Test</a:t>
            </a:r>
            <a:endParaRPr lang="en-US" sz="1280" dirty="0"/>
          </a:p>
        </p:txBody>
      </p:sp>
      <p:sp>
        <p:nvSpPr>
          <p:cNvPr id="6" name="Text 4"/>
          <p:cNvSpPr/>
          <p:nvPr/>
        </p:nvSpPr>
        <p:spPr>
          <a:xfrm>
            <a:off x="2286000" y="1417320"/>
            <a:ext cx="3977640" cy="548640"/>
          </a:xfrm>
          <a:prstGeom prst="rect">
            <a:avLst/>
          </a:prstGeom>
          <a:solidFill>
            <a:srgbClr val="197A8A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80" b="1" dirty="0">
                <a:solidFill>
                  <a:srgbClr val="FFFFFF"/>
                </a:solidFill>
              </a:rPr>
              <a:t>Criteriu de acceptare</a:t>
            </a:r>
            <a:endParaRPr lang="en-US" sz="1280" dirty="0"/>
          </a:p>
        </p:txBody>
      </p:sp>
      <p:sp>
        <p:nvSpPr>
          <p:cNvPr id="7" name="Text 5"/>
          <p:cNvSpPr/>
          <p:nvPr/>
        </p:nvSpPr>
        <p:spPr>
          <a:xfrm>
            <a:off x="685800" y="1965960"/>
            <a:ext cx="16002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1E2530"/>
                </a:solidFill>
              </a:rPr>
              <a:t>mecanic</a:t>
            </a:r>
            <a:endParaRPr lang="en-US" sz="1280" dirty="0"/>
          </a:p>
        </p:txBody>
      </p:sp>
      <p:sp>
        <p:nvSpPr>
          <p:cNvPr id="8" name="Text 6"/>
          <p:cNvSpPr/>
          <p:nvPr/>
        </p:nvSpPr>
        <p:spPr>
          <a:xfrm>
            <a:off x="2286000" y="1965960"/>
            <a:ext cx="39776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1E2530"/>
                </a:solidFill>
              </a:rPr>
              <a:t>cadrul nu se desprinde și nu se deformează</a:t>
            </a:r>
            <a:endParaRPr lang="en-US" sz="1280" dirty="0"/>
          </a:p>
        </p:txBody>
      </p:sp>
      <p:sp>
        <p:nvSpPr>
          <p:cNvPr id="9" name="Text 7"/>
          <p:cNvSpPr/>
          <p:nvPr/>
        </p:nvSpPr>
        <p:spPr>
          <a:xfrm>
            <a:off x="685800" y="2514600"/>
            <a:ext cx="16002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1E2530"/>
                </a:solidFill>
              </a:rPr>
              <a:t>electric uscat</a:t>
            </a:r>
            <a:endParaRPr lang="en-US" sz="1280" dirty="0"/>
          </a:p>
        </p:txBody>
      </p:sp>
      <p:sp>
        <p:nvSpPr>
          <p:cNvPr id="10" name="Text 8"/>
          <p:cNvSpPr/>
          <p:nvPr/>
        </p:nvSpPr>
        <p:spPr>
          <a:xfrm>
            <a:off x="2286000" y="2514600"/>
            <a:ext cx="39776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1E2530"/>
                </a:solidFill>
              </a:rPr>
              <a:t>motoarele răspund la comenzi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685800" y="3063240"/>
            <a:ext cx="16002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1E2530"/>
                </a:solidFill>
              </a:rPr>
              <a:t>izolare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2286000" y="3063240"/>
            <a:ext cx="39776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1E2530"/>
                </a:solidFill>
              </a:rPr>
              <a:t>nu există fire expuse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685800" y="3611880"/>
            <a:ext cx="16002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1E2530"/>
                </a:solidFill>
              </a:rPr>
              <a:t>flotabilitate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2286000" y="3611880"/>
            <a:ext cx="39776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1E2530"/>
                </a:solidFill>
              </a:rPr>
              <a:t>prototipul nu se răstoarnă</a:t>
            </a:r>
            <a:endParaRPr lang="en-US" sz="1280" dirty="0"/>
          </a:p>
        </p:txBody>
      </p:sp>
      <p:sp>
        <p:nvSpPr>
          <p:cNvPr id="15" name="Text 13"/>
          <p:cNvSpPr/>
          <p:nvPr/>
        </p:nvSpPr>
        <p:spPr>
          <a:xfrm>
            <a:off x="685800" y="4160520"/>
            <a:ext cx="16002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1E2530"/>
                </a:solidFill>
              </a:rPr>
              <a:t>propulsie</a:t>
            </a:r>
            <a:endParaRPr lang="en-US" sz="1280" dirty="0"/>
          </a:p>
        </p:txBody>
      </p:sp>
      <p:sp>
        <p:nvSpPr>
          <p:cNvPr id="16" name="Text 14"/>
          <p:cNvSpPr/>
          <p:nvPr/>
        </p:nvSpPr>
        <p:spPr>
          <a:xfrm>
            <a:off x="2286000" y="4160520"/>
            <a:ext cx="39776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1E2530"/>
                </a:solidFill>
              </a:rPr>
              <a:t>ROV-ul se deplasează controlat</a:t>
            </a:r>
            <a:endParaRPr lang="en-US" sz="1280" dirty="0"/>
          </a:p>
        </p:txBody>
      </p:sp>
      <p:sp>
        <p:nvSpPr>
          <p:cNvPr id="17" name="Text 15"/>
          <p:cNvSpPr/>
          <p:nvPr/>
        </p:nvSpPr>
        <p:spPr>
          <a:xfrm>
            <a:off x="685800" y="4709160"/>
            <a:ext cx="160020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1E2530"/>
                </a:solidFill>
              </a:rPr>
              <a:t>final</a:t>
            </a:r>
            <a:endParaRPr lang="en-US" sz="1280" dirty="0"/>
          </a:p>
        </p:txBody>
      </p:sp>
      <p:sp>
        <p:nvSpPr>
          <p:cNvPr id="18" name="Text 16"/>
          <p:cNvSpPr/>
          <p:nvPr/>
        </p:nvSpPr>
        <p:spPr>
          <a:xfrm>
            <a:off x="2286000" y="4709160"/>
            <a:ext cx="39776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80" dirty="0">
                <a:solidFill>
                  <a:srgbClr val="1E2530"/>
                </a:solidFill>
              </a:rPr>
              <a:t>funcțiile minime sunt demonstrate</a:t>
            </a:r>
            <a:endParaRPr lang="en-US" sz="1280" dirty="0"/>
          </a:p>
        </p:txBody>
      </p:sp>
      <p:sp>
        <p:nvSpPr>
          <p:cNvPr id="19" name="Text 17"/>
          <p:cNvSpPr/>
          <p:nvPr/>
        </p:nvSpPr>
        <p:spPr>
          <a:xfrm>
            <a:off x="6720840" y="150876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97A8A"/>
                </a:solidFill>
              </a:rPr>
              <a:t>Indicatori de performanță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812280" y="2057400"/>
            <a:ext cx="365760" cy="365760"/>
          </a:xfrm>
          <a:prstGeom prst="rect">
            <a:avLst/>
          </a:prstGeom>
          <a:solidFill>
            <a:srgbClr val="D9822B"/>
          </a:solidFill>
          <a:ln>
            <a:solidFill>
              <a:srgbClr val="D9822B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1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315200" y="2121408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E2530"/>
                </a:solidFill>
              </a:rPr>
              <a:t>funcționare motoare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812280" y="2624328"/>
            <a:ext cx="365760" cy="365760"/>
          </a:xfrm>
          <a:prstGeom prst="rect">
            <a:avLst/>
          </a:prstGeom>
          <a:solidFill>
            <a:srgbClr val="D9822B"/>
          </a:solidFill>
          <a:ln>
            <a:solidFill>
              <a:srgbClr val="D9822B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2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315200" y="2688336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E2530"/>
                </a:solidFill>
              </a:rPr>
              <a:t>siguranță electrică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6812280" y="3191256"/>
            <a:ext cx="365760" cy="365760"/>
          </a:xfrm>
          <a:prstGeom prst="rect">
            <a:avLst/>
          </a:prstGeom>
          <a:solidFill>
            <a:srgbClr val="D9822B"/>
          </a:solidFill>
          <a:ln>
            <a:solidFill>
              <a:srgbClr val="D9822B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3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315200" y="3255264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E2530"/>
                </a:solidFill>
              </a:rPr>
              <a:t>încadrare în buget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6812280" y="3758184"/>
            <a:ext cx="365760" cy="365760"/>
          </a:xfrm>
          <a:prstGeom prst="rect">
            <a:avLst/>
          </a:prstGeom>
          <a:solidFill>
            <a:srgbClr val="D9822B"/>
          </a:solidFill>
          <a:ln>
            <a:solidFill>
              <a:srgbClr val="D9822B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4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7315200" y="3822192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E2530"/>
                </a:solidFill>
              </a:rPr>
              <a:t>documentație completă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6812280" y="4325112"/>
            <a:ext cx="365760" cy="365760"/>
          </a:xfrm>
          <a:prstGeom prst="rect">
            <a:avLst/>
          </a:prstGeom>
          <a:solidFill>
            <a:srgbClr val="D9822B"/>
          </a:solidFill>
          <a:ln>
            <a:solidFill>
              <a:srgbClr val="D9822B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5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7315200" y="438912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E2530"/>
                </a:solidFill>
              </a:rPr>
              <a:t>prezentare clară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6812280" y="5166360"/>
            <a:ext cx="4251960" cy="1216152"/>
          </a:xfrm>
          <a:prstGeom prst="rect">
            <a:avLst/>
          </a:prstGeom>
          <a:solidFill>
            <a:srgbClr val="E6F3F6"/>
          </a:solidFill>
          <a:ln>
            <a:solidFill>
              <a:srgbClr val="E6F3F6"/>
            </a:solidFill>
          </a:ln>
        </p:spPr>
        <p:txBody>
          <a:bodyPr wrap="square" lIns="1524" tIns="1524" rIns="1524" bIns="1524" rtlCol="0" anchor="t"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solidFill>
                  <a:srgbClr val="1E2530"/>
                </a:solidFill>
              </a:rPr>
              <a:t>Un prototip imperfect poate fi valoros dacă elevul explică riguros cauzele, soluțiile și îmbunătățirile posibile.</a:t>
            </a: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502920" y="6473952"/>
            <a:ext cx="7863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7F86"/>
                </a:solidFill>
              </a:rPr>
              <a:t>SCȘS „Edmond Nicolau” 2026 • Secțiunea Inginerie și management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11247120" y="6437376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7F86"/>
                </a:solidFill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Concluzii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30352" y="8412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2"/>
                </a:solidFill>
              </a:rPr>
              <a:t>Proiect tehnic + management + comunicare profesională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207008"/>
            <a:ext cx="11155680" cy="0"/>
          </a:xfrm>
          <a:prstGeom prst="line">
            <a:avLst/>
          </a:prstGeom>
          <a:noFill/>
          <a:ln w="12700">
            <a:solidFill>
              <a:srgbClr val="D7D1C4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pic>
        <p:nvPicPr>
          <p:cNvPr id="5" name="Image 0" descr="/mnt/data/rov_ppt_assets/crop/ocean_11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417320"/>
            <a:ext cx="4389120" cy="3977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669280" y="1691640"/>
            <a:ext cx="5440680" cy="283464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 lnSpcReduction="1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1E2530"/>
                </a:solidFill>
              </a:rPr>
              <a:t>Tema este potrivită pentru un liceu tehnologic deoarece cere integrarea mai multor </a:t>
            </a:r>
            <a:r>
              <a:rPr lang="en-US" sz="1800" dirty="0" err="1">
                <a:solidFill>
                  <a:srgbClr val="1E2530"/>
                </a:solidFill>
              </a:rPr>
              <a:t>competențe</a:t>
            </a:r>
            <a:r>
              <a:rPr lang="en-US" sz="1800" dirty="0">
                <a:solidFill>
                  <a:srgbClr val="1E2530"/>
                </a:solidFill>
              </a:rPr>
              <a:t>.</a:t>
            </a:r>
            <a:endParaRPr lang="ro-RO" dirty="0">
              <a:solidFill>
                <a:srgbClr val="1E253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o-RO" sz="1800" dirty="0">
              <a:solidFill>
                <a:srgbClr val="1E253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rgbClr val="1E2530"/>
                </a:solidFill>
              </a:rPr>
              <a:t>Managementul</a:t>
            </a:r>
            <a:r>
              <a:rPr lang="en-US" sz="1800" dirty="0">
                <a:solidFill>
                  <a:srgbClr val="1E2530"/>
                </a:solidFill>
              </a:rPr>
              <a:t> transformă ideea într-un proiect cu etape, buget, roluri și riscuri </a:t>
            </a:r>
            <a:r>
              <a:rPr lang="en-US" sz="1800" dirty="0" err="1">
                <a:solidFill>
                  <a:srgbClr val="1E2530"/>
                </a:solidFill>
              </a:rPr>
              <a:t>controlate</a:t>
            </a:r>
            <a:r>
              <a:rPr lang="en-US" sz="1800" dirty="0">
                <a:solidFill>
                  <a:srgbClr val="1E2530"/>
                </a:solidFill>
              </a:rPr>
              <a:t>.</a:t>
            </a:r>
            <a:endParaRPr lang="ro-RO" dirty="0">
              <a:solidFill>
                <a:srgbClr val="1E253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o-RO" sz="1800" dirty="0">
              <a:solidFill>
                <a:srgbClr val="1E253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rgbClr val="1E2530"/>
                </a:solidFill>
              </a:rPr>
              <a:t>Valoarea</a:t>
            </a:r>
            <a:r>
              <a:rPr lang="en-US" sz="1800" dirty="0">
                <a:solidFill>
                  <a:srgbClr val="1E2530"/>
                </a:solidFill>
              </a:rPr>
              <a:t> educațională stă în proces: documentare, încercări, testare, corecturi și </a:t>
            </a:r>
            <a:r>
              <a:rPr lang="en-US" sz="1800" dirty="0" err="1">
                <a:solidFill>
                  <a:srgbClr val="1E2530"/>
                </a:solidFill>
              </a:rPr>
              <a:t>prezentare</a:t>
            </a:r>
            <a:r>
              <a:rPr lang="en-US" sz="1800" dirty="0">
                <a:solidFill>
                  <a:srgbClr val="1E2530"/>
                </a:solidFill>
              </a:rPr>
              <a:t>.</a:t>
            </a:r>
            <a:endParaRPr lang="ro-RO" dirty="0">
              <a:solidFill>
                <a:srgbClr val="1E253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o-RO" sz="1800" dirty="0">
              <a:solidFill>
                <a:srgbClr val="1E253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800" dirty="0" err="1">
                <a:solidFill>
                  <a:srgbClr val="1E2530"/>
                </a:solidFill>
              </a:rPr>
              <a:t>Proiectul</a:t>
            </a:r>
            <a:r>
              <a:rPr lang="en-US" sz="1800" dirty="0">
                <a:solidFill>
                  <a:srgbClr val="1E2530"/>
                </a:solidFill>
              </a:rPr>
              <a:t> poate deveni bază pentru activități viitoare: CAD, microcontroler, senzori, cameră video.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5669280" y="4983479"/>
            <a:ext cx="5440680" cy="1270671"/>
          </a:xfrm>
          <a:prstGeom prst="rect">
            <a:avLst/>
          </a:prstGeom>
          <a:solidFill>
            <a:srgbClr val="FFF1DA"/>
          </a:solidFill>
          <a:ln>
            <a:solidFill>
              <a:srgbClr val="FFF1D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550" b="1" dirty="0">
                <a:solidFill>
                  <a:srgbClr val="1E2530"/>
                </a:solidFill>
              </a:rPr>
              <a:t>Mesaj final: un ROV educațional nu este numai un obiect tehnic. Este un exercițiu de organizare, responsabilitate și gândire inginerească.</a:t>
            </a:r>
            <a:endParaRPr lang="en-US" sz="1550" b="1" dirty="0"/>
          </a:p>
        </p:txBody>
      </p:sp>
      <p:sp>
        <p:nvSpPr>
          <p:cNvPr id="8" name="Text 5"/>
          <p:cNvSpPr/>
          <p:nvPr/>
        </p:nvSpPr>
        <p:spPr>
          <a:xfrm>
            <a:off x="2194560" y="5440680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B6472"/>
                </a:solidFill>
              </a:rPr>
              <a:t>Imagine: NOAA Ocean Exploration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502920" y="6473952"/>
            <a:ext cx="7863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7F86"/>
                </a:solidFill>
              </a:rPr>
              <a:t>SCȘS „Edmond Nicolau” 2026 • Secțiunea Inginerie și management</a:t>
            </a:r>
            <a:endParaRPr lang="en-US" sz="850" dirty="0"/>
          </a:p>
        </p:txBody>
      </p:sp>
      <p:sp>
        <p:nvSpPr>
          <p:cNvPr id="10" name="Text 7"/>
          <p:cNvSpPr/>
          <p:nvPr/>
        </p:nvSpPr>
        <p:spPr>
          <a:xfrm>
            <a:off x="11247120" y="6437376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7F86"/>
                </a:solidFill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Surse și credite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30352" y="8412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2"/>
                </a:solidFill>
              </a:rPr>
              <a:t>Imagini folosite din surse publice / educaționale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207008"/>
            <a:ext cx="11155680" cy="0"/>
          </a:xfrm>
          <a:prstGeom prst="line">
            <a:avLst/>
          </a:prstGeom>
          <a:noFill/>
          <a:ln w="12700">
            <a:solidFill>
              <a:srgbClr val="D7D1C4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5" name="Text 3"/>
          <p:cNvSpPr/>
          <p:nvPr/>
        </p:nvSpPr>
        <p:spPr>
          <a:xfrm>
            <a:off x="731520" y="1508760"/>
            <a:ext cx="10607040" cy="27432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t">
            <a:norm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dirty="0"/>
              <a:t>OMEC 3722/2026 </a:t>
            </a:r>
            <a:r>
              <a:rPr lang="ro-RO" u="sng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privind aprobarea planurilor-cadru alternative </a:t>
            </a:r>
            <a:r>
              <a:rPr lang="ro-RO" u="sng" dirty="0" err="1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şi</a:t>
            </a:r>
            <a:r>
              <a:rPr lang="ro-RO" u="sng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a listei </a:t>
            </a:r>
            <a:r>
              <a:rPr lang="ro-RO" u="sng" dirty="0" err="1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unităţilor</a:t>
            </a:r>
            <a:r>
              <a:rPr lang="ro-RO" u="sng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</a:t>
            </a:r>
            <a:r>
              <a:rPr lang="ro-RO" u="sng" dirty="0" err="1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învăţământ</a:t>
            </a:r>
            <a:r>
              <a:rPr lang="ro-RO" u="sng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incluse în Programul </a:t>
            </a:r>
            <a:r>
              <a:rPr lang="ro-RO" u="sng" dirty="0" err="1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naţional</a:t>
            </a:r>
            <a:r>
              <a:rPr lang="ro-RO" u="sng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pentru pilotarea sistemică de planuri-cadru în </a:t>
            </a:r>
            <a:r>
              <a:rPr lang="ro-RO" u="sng" dirty="0" err="1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învăţământul</a:t>
            </a:r>
            <a:r>
              <a:rPr lang="ro-RO" u="sng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liceal de stat, particular </a:t>
            </a:r>
            <a:r>
              <a:rPr lang="ro-RO" u="sng" dirty="0" err="1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şi</a:t>
            </a:r>
            <a:r>
              <a:rPr lang="ro-RO" u="sng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confesional, </a:t>
            </a:r>
            <a:r>
              <a:rPr lang="ro-RO" u="sng" dirty="0" err="1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înfiinţat</a:t>
            </a:r>
            <a:r>
              <a:rPr lang="ro-RO" u="sng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prin Ordinul ministrului </a:t>
            </a:r>
            <a:r>
              <a:rPr lang="ro-RO" u="sng" dirty="0" err="1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educaţiei</a:t>
            </a:r>
            <a:r>
              <a:rPr lang="ro-RO" u="sng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o-RO" u="sng" dirty="0" err="1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şi</a:t>
            </a:r>
            <a:r>
              <a:rPr lang="ro-RO" u="sng" dirty="0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cercetării nr. 4.444/2025, începând cu anul </a:t>
            </a:r>
            <a:r>
              <a:rPr lang="ro-RO" u="sng" dirty="0" err="1">
                <a:solidFill>
                  <a:srgbClr val="0563C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şcolar</a:t>
            </a:r>
            <a:r>
              <a:rPr lang="ro-RO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2026-2027</a:t>
            </a:r>
            <a:r>
              <a:rPr lang="ro-RO" u="sng" dirty="0"/>
              <a:t>.</a:t>
            </a:r>
            <a:endParaRPr lang="ro-RO" sz="1600" u="sng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E2530"/>
                </a:solidFill>
              </a:rPr>
              <a:t>NOAA Ocean Exploration – Remotely Operated Vehicles (ROVs): definiție, rolul tether-ului și </a:t>
            </a:r>
            <a:r>
              <a:rPr lang="en-US" sz="1600" dirty="0" err="1">
                <a:solidFill>
                  <a:srgbClr val="1E2530"/>
                </a:solidFill>
              </a:rPr>
              <a:t>utilizări</a:t>
            </a:r>
            <a:r>
              <a:rPr lang="en-US" sz="1600" dirty="0">
                <a:solidFill>
                  <a:srgbClr val="1E2530"/>
                </a:solidFill>
              </a:rPr>
              <a:t>.
MATE ROV Competition – exemple de proiecte educaționale bazate pe misiuni tehnice reale.
</a:t>
            </a:r>
            <a:r>
              <a:rPr lang="en-US" sz="1600" dirty="0" err="1">
                <a:solidFill>
                  <a:srgbClr val="1E2530"/>
                </a:solidFill>
              </a:rPr>
              <a:t>Invitația</a:t>
            </a:r>
            <a:r>
              <a:rPr lang="en-US" sz="1600" dirty="0">
                <a:solidFill>
                  <a:srgbClr val="1E2530"/>
                </a:solidFill>
              </a:rPr>
              <a:t> SCȘS „Edmond Nicolau” 2026 – Secțiunea Inginerie și management, FIAB Brăila.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02920" y="6473952"/>
            <a:ext cx="7863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7F86"/>
                </a:solidFill>
              </a:rPr>
              <a:t>SCȘS „Edmond Nicolau” 2026 • Secțiunea Inginerie și management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47120" y="6437376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7F86"/>
                </a:solidFill>
              </a:rPr>
              <a:t>12</a:t>
            </a:r>
            <a:endParaRPr lang="en-US" sz="900" dirty="0"/>
          </a:p>
        </p:txBody>
      </p:sp>
      <p:sp>
        <p:nvSpPr>
          <p:cNvPr id="9" name="Dreptunghi 8">
            <a:extLst>
              <a:ext uri="{FF2B5EF4-FFF2-40B4-BE49-F238E27FC236}">
                <a16:creationId xmlns:a16="http://schemas.microsoft.com/office/drawing/2014/main" id="{7B9B822B-C5EB-596D-7DE3-623345694D60}"/>
              </a:ext>
            </a:extLst>
          </p:cNvPr>
          <p:cNvSpPr/>
          <p:nvPr/>
        </p:nvSpPr>
        <p:spPr>
          <a:xfrm>
            <a:off x="3404486" y="4623607"/>
            <a:ext cx="45893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o-RO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Vă mulțumim!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 ce această temă?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30352" y="8412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2"/>
                </a:solidFill>
              </a:rPr>
              <a:t>O temă tehnologică aplicată, potrivită pentru un proiect de liceu tehnologic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207008"/>
            <a:ext cx="11155680" cy="0"/>
          </a:xfrm>
          <a:prstGeom prst="line">
            <a:avLst/>
          </a:prstGeom>
          <a:noFill/>
          <a:ln w="12700">
            <a:solidFill>
              <a:srgbClr val="D7D1C4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pic>
        <p:nvPicPr>
          <p:cNvPr id="5" name="Image 0" descr="/mnt/data/rov_ppt_assets/crop/ocean_11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2280" y="1417320"/>
            <a:ext cx="4846320" cy="42062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30352" y="1389888"/>
            <a:ext cx="420624" cy="420624"/>
          </a:xfrm>
          <a:prstGeom prst="rect">
            <a:avLst/>
          </a:prstGeom>
          <a:solidFill>
            <a:srgbClr val="197A8A"/>
          </a:solidFill>
          <a:ln>
            <a:solidFill>
              <a:srgbClr val="197A8A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01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1060704" y="148132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97A8A"/>
                </a:solidFill>
              </a:rPr>
              <a:t>Motivație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530352" y="1901952"/>
            <a:ext cx="5999844" cy="960120"/>
          </a:xfrm>
          <a:prstGeom prst="rect">
            <a:avLst/>
          </a:prstGeom>
          <a:solidFill>
            <a:srgbClr val="E6F3F6"/>
          </a:solidFill>
          <a:ln>
            <a:solidFill>
              <a:srgbClr val="E6F3F6"/>
            </a:solidFill>
          </a:ln>
        </p:spPr>
        <p:txBody>
          <a:bodyPr wrap="square" lIns="1524" tIns="1524" rIns="1524" bIns="1524" rtlCol="0" anchor="t"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1600" b="1" i="1" dirty="0">
                <a:solidFill>
                  <a:srgbClr val="1E2530"/>
                </a:solidFill>
              </a:rPr>
              <a:t>ROV-ul</a:t>
            </a:r>
            <a:r>
              <a:rPr lang="ro-RO" sz="1600" i="1" dirty="0">
                <a:solidFill>
                  <a:srgbClr val="1E2530"/>
                </a:solidFill>
              </a:rPr>
              <a:t>,</a:t>
            </a:r>
            <a:r>
              <a:rPr lang="ro-RO" sz="1600" dirty="0">
                <a:solidFill>
                  <a:srgbClr val="1E2530"/>
                </a:solidFill>
              </a:rPr>
              <a:t> </a:t>
            </a:r>
            <a:r>
              <a:rPr lang="ro-RO" sz="1600" b="1" i="1" dirty="0">
                <a:solidFill>
                  <a:srgbClr val="1E2530"/>
                </a:solidFill>
              </a:rPr>
              <a:t>adică un v</a:t>
            </a:r>
            <a:r>
              <a:rPr lang="ro-RO" sz="1600" b="1" i="1" dirty="0"/>
              <a:t>ehicul subacvatic operat de la distanță</a:t>
            </a:r>
            <a:r>
              <a:rPr lang="ro-RO" sz="1600" dirty="0"/>
              <a:t>, </a:t>
            </a:r>
            <a:r>
              <a:rPr lang="en-US" sz="1600" dirty="0" err="1">
                <a:solidFill>
                  <a:srgbClr val="1E2530"/>
                </a:solidFill>
              </a:rPr>
              <a:t>este</a:t>
            </a:r>
            <a:r>
              <a:rPr lang="en-US" sz="1600" dirty="0">
                <a:solidFill>
                  <a:srgbClr val="1E2530"/>
                </a:solidFill>
              </a:rPr>
              <a:t> un exemplu simplu prin care elevii pot lega mecanica, electricitatea, proiectarea și managementul într-un singur produs.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8458200" y="5715000"/>
            <a:ext cx="31089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B6472"/>
                </a:solidFill>
              </a:rPr>
              <a:t>Imagine: NOAA Ocean Exploration</a:t>
            </a:r>
            <a:endParaRPr lang="en-US" sz="750" dirty="0"/>
          </a:p>
        </p:txBody>
      </p:sp>
      <p:sp>
        <p:nvSpPr>
          <p:cNvPr id="11" name="Text 8"/>
          <p:cNvSpPr/>
          <p:nvPr/>
        </p:nvSpPr>
        <p:spPr>
          <a:xfrm>
            <a:off x="502920" y="6090470"/>
            <a:ext cx="7863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A7F86"/>
                </a:solidFill>
              </a:rPr>
              <a:t>SCȘS „Edmond Nicolau” 2026 • Secțiunea Inginerie și management</a:t>
            </a:r>
            <a:endParaRPr lang="en-US" sz="850" b="1" dirty="0"/>
          </a:p>
        </p:txBody>
      </p:sp>
      <p:sp>
        <p:nvSpPr>
          <p:cNvPr id="12" name="Text 9"/>
          <p:cNvSpPr/>
          <p:nvPr/>
        </p:nvSpPr>
        <p:spPr>
          <a:xfrm>
            <a:off x="11247120" y="6437376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7F86"/>
                </a:solidFill>
              </a:rPr>
              <a:t>02</a:t>
            </a:r>
            <a:endParaRPr lang="en-US" sz="900" dirty="0"/>
          </a:p>
        </p:txBody>
      </p:sp>
      <p:sp>
        <p:nvSpPr>
          <p:cNvPr id="13" name="CasetăText 12">
            <a:extLst>
              <a:ext uri="{FF2B5EF4-FFF2-40B4-BE49-F238E27FC236}">
                <a16:creationId xmlns:a16="http://schemas.microsoft.com/office/drawing/2014/main" id="{9295C0A6-B07F-3C48-0503-4B7E1B8A9267}"/>
              </a:ext>
            </a:extLst>
          </p:cNvPr>
          <p:cNvSpPr txBox="1"/>
          <p:nvPr/>
        </p:nvSpPr>
        <p:spPr>
          <a:xfrm>
            <a:off x="502921" y="3140015"/>
            <a:ext cx="6027276" cy="1714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o-RO" dirty="0">
                <a:solidFill>
                  <a:srgbClr val="FF0000"/>
                </a:solidFill>
              </a:rPr>
              <a:t>Liceul Tehnologic „Anghel Saligny” Brăila va pilota un astfel de proiect îndrăzneț, începând din anul școlar 2026 -2027, prin aplicarea unor planuri-cadru alternative, aprobate prin OMEC 3722/2026 (Anexa 1.17)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Ce este un ROV?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30352" y="8412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2"/>
                </a:solidFill>
              </a:rPr>
              <a:t>Vehicul subacvatic controlat de la suprafață printr-un cablu/tether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207008"/>
            <a:ext cx="11155680" cy="0"/>
          </a:xfrm>
          <a:prstGeom prst="line">
            <a:avLst/>
          </a:prstGeom>
          <a:noFill/>
          <a:ln w="12700">
            <a:solidFill>
              <a:srgbClr val="D7D1C4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5" name="Text 3"/>
          <p:cNvSpPr/>
          <p:nvPr/>
        </p:nvSpPr>
        <p:spPr>
          <a:xfrm>
            <a:off x="530352" y="1389888"/>
            <a:ext cx="420624" cy="420624"/>
          </a:xfrm>
          <a:prstGeom prst="rect">
            <a:avLst/>
          </a:prstGeom>
          <a:solidFill>
            <a:srgbClr val="197A8A"/>
          </a:solidFill>
          <a:ln>
            <a:solidFill>
              <a:srgbClr val="197A8A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02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60704" y="148132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97A8A"/>
                </a:solidFill>
              </a:rPr>
              <a:t>Concept tehnic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971800" y="2816352"/>
            <a:ext cx="1097280" cy="0"/>
          </a:xfrm>
          <a:prstGeom prst="line">
            <a:avLst/>
          </a:prstGeom>
          <a:noFill/>
          <a:ln w="25400">
            <a:solidFill>
              <a:srgbClr val="197A8A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ro-RO"/>
          </a:p>
        </p:txBody>
      </p:sp>
      <p:sp>
        <p:nvSpPr>
          <p:cNvPr id="8" name="Shape 6"/>
          <p:cNvSpPr/>
          <p:nvPr/>
        </p:nvSpPr>
        <p:spPr>
          <a:xfrm>
            <a:off x="6400800" y="2816352"/>
            <a:ext cx="1097280" cy="0"/>
          </a:xfrm>
          <a:prstGeom prst="line">
            <a:avLst/>
          </a:prstGeom>
          <a:noFill/>
          <a:ln w="25400">
            <a:solidFill>
              <a:srgbClr val="197A8A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ro-RO"/>
          </a:p>
        </p:txBody>
      </p:sp>
      <p:sp>
        <p:nvSpPr>
          <p:cNvPr id="9" name="Text 7"/>
          <p:cNvSpPr/>
          <p:nvPr/>
        </p:nvSpPr>
        <p:spPr>
          <a:xfrm>
            <a:off x="731520" y="2240280"/>
            <a:ext cx="2240280" cy="1143000"/>
          </a:xfrm>
          <a:prstGeom prst="rect">
            <a:avLst/>
          </a:prstGeom>
          <a:solidFill>
            <a:srgbClr val="FFFFFF"/>
          </a:solidFill>
          <a:ln w="15240">
            <a:solidFill>
              <a:srgbClr val="197A8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530"/>
                </a:solidFill>
              </a:rPr>
              <a:t>Operator la suprafață
</a:t>
            </a:r>
            <a:r>
              <a:rPr lang="en-US" sz="1600" dirty="0">
                <a:solidFill>
                  <a:srgbClr val="1E2530"/>
                </a:solidFill>
              </a:rPr>
              <a:t>trimite comenzi și urmărește imaginile/datele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069080" y="2240280"/>
            <a:ext cx="2331720" cy="1143000"/>
          </a:xfrm>
          <a:prstGeom prst="rect">
            <a:avLst/>
          </a:prstGeom>
          <a:solidFill>
            <a:srgbClr val="FFFFFF"/>
          </a:solidFill>
          <a:ln w="15240">
            <a:solidFill>
              <a:srgbClr val="197A8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530"/>
                </a:solidFill>
              </a:rPr>
              <a:t>Tether / cablu
</a:t>
            </a:r>
            <a:r>
              <a:rPr lang="en-US" sz="1600" dirty="0">
                <a:solidFill>
                  <a:srgbClr val="1E2530"/>
                </a:solidFill>
              </a:rPr>
              <a:t>transmite energie, comenzi și date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543800" y="2240280"/>
            <a:ext cx="2423160" cy="1143000"/>
          </a:xfrm>
          <a:prstGeom prst="rect">
            <a:avLst/>
          </a:prstGeom>
          <a:solidFill>
            <a:srgbClr val="FFFFFF"/>
          </a:solidFill>
          <a:ln w="15240">
            <a:solidFill>
              <a:srgbClr val="197A8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E2530"/>
                </a:solidFill>
              </a:rPr>
              <a:t>ROV sub apă
</a:t>
            </a:r>
            <a:r>
              <a:rPr lang="en-US" sz="1600" dirty="0">
                <a:solidFill>
                  <a:srgbClr val="1E2530"/>
                </a:solidFill>
              </a:rPr>
              <a:t>se deplasează, observă și poate colecta date</a:t>
            </a:r>
            <a:endParaRPr lang="en-US" sz="1600" dirty="0"/>
          </a:p>
        </p:txBody>
      </p:sp>
      <p:pic>
        <p:nvPicPr>
          <p:cNvPr id="12" name="Image 0" descr="/mnt/data/rov_ppt_assets/crop/coral_18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0" y="3931920"/>
            <a:ext cx="3246120" cy="173736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731520" y="4160520"/>
            <a:ext cx="6126480" cy="1097280"/>
          </a:xfrm>
          <a:prstGeom prst="rect">
            <a:avLst/>
          </a:prstGeom>
          <a:solidFill>
            <a:srgbClr val="FFF1DA"/>
          </a:solidFill>
          <a:ln>
            <a:solidFill>
              <a:srgbClr val="FFF1D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600" dirty="0">
                <a:solidFill>
                  <a:srgbClr val="1E2530"/>
                </a:solidFill>
              </a:rPr>
              <a:t>În proiectul propus, principiul este păstrat într-o variantă educațională: prototip simplu, tensiune joasă, testare controlată și documentare tehnică.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8001000" y="5715000"/>
            <a:ext cx="3246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B6472"/>
                </a:solidFill>
              </a:rPr>
              <a:t>Sursă informațională: NOAA Ocean Exploration</a:t>
            </a:r>
            <a:endParaRPr lang="en-US" sz="750" dirty="0"/>
          </a:p>
        </p:txBody>
      </p:sp>
      <p:sp>
        <p:nvSpPr>
          <p:cNvPr id="15" name="Text 12"/>
          <p:cNvSpPr/>
          <p:nvPr/>
        </p:nvSpPr>
        <p:spPr>
          <a:xfrm>
            <a:off x="502920" y="6473952"/>
            <a:ext cx="7863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7A7F86"/>
                </a:solidFill>
              </a:rPr>
              <a:t>SCȘS „Edmond Nicolau” 2026 • Secțiunea Inginerie și management</a:t>
            </a:r>
            <a:endParaRPr lang="en-US" sz="850" b="1" dirty="0"/>
          </a:p>
        </p:txBody>
      </p:sp>
      <p:sp>
        <p:nvSpPr>
          <p:cNvPr id="16" name="Text 13"/>
          <p:cNvSpPr/>
          <p:nvPr/>
        </p:nvSpPr>
        <p:spPr>
          <a:xfrm>
            <a:off x="11247120" y="6437376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7F86"/>
                </a:solidFill>
              </a:rPr>
              <a:t>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Scopul și obiectivele proiectului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30352" y="8412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2"/>
                </a:solidFill>
              </a:rPr>
              <a:t>De la idee tehnică la prototip educațional verificabil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207008"/>
            <a:ext cx="11155680" cy="0"/>
          </a:xfrm>
          <a:prstGeom prst="line">
            <a:avLst/>
          </a:prstGeom>
          <a:noFill/>
          <a:ln w="12700">
            <a:solidFill>
              <a:srgbClr val="D7D1C4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5" name="Text 3"/>
          <p:cNvSpPr/>
          <p:nvPr/>
        </p:nvSpPr>
        <p:spPr>
          <a:xfrm>
            <a:off x="530352" y="1389888"/>
            <a:ext cx="420624" cy="420624"/>
          </a:xfrm>
          <a:prstGeom prst="rect">
            <a:avLst/>
          </a:prstGeom>
          <a:solidFill>
            <a:srgbClr val="197A8A"/>
          </a:solidFill>
          <a:ln>
            <a:solidFill>
              <a:srgbClr val="197A8A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03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60704" y="148132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97A8A"/>
                </a:solidFill>
              </a:rPr>
              <a:t>Obiective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94360" y="1874520"/>
            <a:ext cx="1005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97A8A"/>
                </a:solidFill>
              </a:rPr>
              <a:t>Scop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94360" y="2240280"/>
            <a:ext cx="4389120" cy="1837944"/>
          </a:xfrm>
          <a:prstGeom prst="rect">
            <a:avLst/>
          </a:prstGeom>
          <a:solidFill>
            <a:srgbClr val="E6F3F6"/>
          </a:solidFill>
          <a:ln>
            <a:solidFill>
              <a:srgbClr val="E6F3F6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700" dirty="0">
                <a:solidFill>
                  <a:srgbClr val="1E2530"/>
                </a:solidFill>
              </a:rPr>
              <a:t>Realizarea unui prototip educațional de ROV care poate demonstra deplasare controlată în apă, stabilitate minimă și comandă de la suprafață.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623560" y="1600200"/>
            <a:ext cx="384048" cy="384048"/>
          </a:xfrm>
          <a:prstGeom prst="rect">
            <a:avLst/>
          </a:prstGeom>
          <a:solidFill>
            <a:srgbClr val="197A8A"/>
          </a:solidFill>
          <a:ln>
            <a:solidFill>
              <a:srgbClr val="197A8A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126480" y="161848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1E2530"/>
                </a:solidFill>
              </a:rPr>
              <a:t>structură ușoară și stabilă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686800" y="1600200"/>
            <a:ext cx="384048" cy="384048"/>
          </a:xfrm>
          <a:prstGeom prst="rect">
            <a:avLst/>
          </a:prstGeom>
          <a:solidFill>
            <a:srgbClr val="197A8A"/>
          </a:solidFill>
          <a:ln>
            <a:solidFill>
              <a:srgbClr val="197A8A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189720" y="161848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1E2530"/>
                </a:solidFill>
              </a:rPr>
              <a:t>propulsie funcțională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623560" y="2788920"/>
            <a:ext cx="384048" cy="384048"/>
          </a:xfrm>
          <a:prstGeom prst="rect">
            <a:avLst/>
          </a:prstGeom>
          <a:solidFill>
            <a:srgbClr val="197A8A"/>
          </a:solidFill>
          <a:ln>
            <a:solidFill>
              <a:srgbClr val="197A8A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126480" y="280720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1E2530"/>
                </a:solidFill>
              </a:rPr>
              <a:t>control prin cablu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686800" y="2788920"/>
            <a:ext cx="384048" cy="384048"/>
          </a:xfrm>
          <a:prstGeom prst="rect">
            <a:avLst/>
          </a:prstGeom>
          <a:solidFill>
            <a:srgbClr val="D9822B"/>
          </a:solidFill>
          <a:ln>
            <a:solidFill>
              <a:srgbClr val="D9822B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9189720" y="280720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1E2530"/>
                </a:solidFill>
              </a:rPr>
              <a:t>conexiuni protejate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623560" y="3977640"/>
            <a:ext cx="384048" cy="384048"/>
          </a:xfrm>
          <a:prstGeom prst="rect">
            <a:avLst/>
          </a:prstGeom>
          <a:solidFill>
            <a:srgbClr val="D9822B"/>
          </a:solidFill>
          <a:ln>
            <a:solidFill>
              <a:srgbClr val="D9822B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126480" y="399592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1E2530"/>
                </a:solidFill>
              </a:rPr>
              <a:t>buget și jurnal de proiect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686800" y="3977640"/>
            <a:ext cx="384048" cy="384048"/>
          </a:xfrm>
          <a:prstGeom prst="rect">
            <a:avLst/>
          </a:prstGeom>
          <a:solidFill>
            <a:srgbClr val="D9822B"/>
          </a:solidFill>
          <a:ln>
            <a:solidFill>
              <a:srgbClr val="D9822B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6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9189720" y="399592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1E2530"/>
                </a:solidFill>
              </a:rPr>
              <a:t>testare + raport final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5623560" y="5349240"/>
            <a:ext cx="5577840" cy="59436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txBody>
          <a:bodyPr wrap="square" lIns="1524" tIns="1524" rIns="1524" bIns="1524" rtlCol="0" anchor="t">
            <a:normAutofit fontScale="92500"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500" b="1" dirty="0">
                <a:solidFill>
                  <a:srgbClr val="1E2530"/>
                </a:solidFill>
              </a:rPr>
              <a:t>Indicatorul central: elevul poate explica soluția, etapele, costurile, riscurile și rezultatele testării.</a:t>
            </a:r>
            <a:endParaRPr lang="en-US" sz="1500" b="1" dirty="0"/>
          </a:p>
        </p:txBody>
      </p:sp>
      <p:sp>
        <p:nvSpPr>
          <p:cNvPr id="22" name="Text 20"/>
          <p:cNvSpPr/>
          <p:nvPr/>
        </p:nvSpPr>
        <p:spPr>
          <a:xfrm>
            <a:off x="502920" y="6473952"/>
            <a:ext cx="7863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7F86"/>
                </a:solidFill>
              </a:rPr>
              <a:t>SCȘS „Edmond Nicolau” 2026 • Secțiunea Inginerie și management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11247120" y="6437376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7F86"/>
                </a:solidFill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Structura prototipului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30352" y="8412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2"/>
                </a:solidFill>
              </a:rPr>
              <a:t>Componente tehnice minime pentru un ROV educațional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207008"/>
            <a:ext cx="11155680" cy="0"/>
          </a:xfrm>
          <a:prstGeom prst="line">
            <a:avLst/>
          </a:prstGeom>
          <a:noFill/>
          <a:ln w="12700">
            <a:solidFill>
              <a:srgbClr val="D7D1C4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pic>
        <p:nvPicPr>
          <p:cNvPr id="5" name="Image 0" descr="/mnt/data/rov_ppt_assets/crop/air_13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1508760"/>
            <a:ext cx="5120640" cy="3840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537960" y="1572768"/>
            <a:ext cx="1463040" cy="320040"/>
          </a:xfrm>
          <a:prstGeom prst="rect">
            <a:avLst/>
          </a:prstGeom>
          <a:solidFill>
            <a:srgbClr val="197A8A"/>
          </a:solidFill>
          <a:ln>
            <a:solidFill>
              <a:srgbClr val="197A8A"/>
            </a:solidFill>
          </a:ln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Cadru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8183880" y="1572768"/>
            <a:ext cx="2880360" cy="320040"/>
          </a:xfrm>
          <a:prstGeom prst="rect">
            <a:avLst/>
          </a:prstGeom>
          <a:solidFill>
            <a:srgbClr val="FFFFFF"/>
          </a:solidFill>
          <a:ln>
            <a:solidFill>
              <a:srgbClr val="DFD7C9"/>
            </a:solidFill>
          </a:ln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E2530"/>
                </a:solidFill>
              </a:rPr>
              <a:t>PVC / profile ușoare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6537960" y="2231136"/>
            <a:ext cx="1463040" cy="320040"/>
          </a:xfrm>
          <a:prstGeom prst="rect">
            <a:avLst/>
          </a:prstGeom>
          <a:solidFill>
            <a:srgbClr val="D9822B"/>
          </a:solidFill>
          <a:ln>
            <a:solidFill>
              <a:srgbClr val="D9822B"/>
            </a:solidFill>
          </a:ln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Propulsie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8183880" y="2231136"/>
            <a:ext cx="2880360" cy="320040"/>
          </a:xfrm>
          <a:prstGeom prst="rect">
            <a:avLst/>
          </a:prstGeom>
          <a:solidFill>
            <a:srgbClr val="FFFFFF"/>
          </a:solidFill>
          <a:ln>
            <a:solidFill>
              <a:srgbClr val="DFD7C9"/>
            </a:solidFill>
          </a:ln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E2530"/>
                </a:solidFill>
              </a:rPr>
              <a:t>2–3 motoare + elice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6537960" y="2889504"/>
            <a:ext cx="1463040" cy="320040"/>
          </a:xfrm>
          <a:prstGeom prst="rect">
            <a:avLst/>
          </a:prstGeom>
          <a:solidFill>
            <a:srgbClr val="2E6F95"/>
          </a:solidFill>
          <a:ln>
            <a:solidFill>
              <a:srgbClr val="2E6F95"/>
            </a:solidFill>
          </a:ln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Control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8183880" y="2889504"/>
            <a:ext cx="2880360" cy="320040"/>
          </a:xfrm>
          <a:prstGeom prst="rect">
            <a:avLst/>
          </a:prstGeom>
          <a:solidFill>
            <a:srgbClr val="FFFFFF"/>
          </a:solidFill>
          <a:ln>
            <a:solidFill>
              <a:srgbClr val="DFD7C9"/>
            </a:solidFill>
          </a:ln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E2530"/>
                </a:solidFill>
              </a:rPr>
              <a:t>cablu + comutatoare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6537960" y="3547872"/>
            <a:ext cx="1463040" cy="320040"/>
          </a:xfrm>
          <a:prstGeom prst="rect">
            <a:avLst/>
          </a:prstGeom>
          <a:solidFill>
            <a:srgbClr val="4E8A55"/>
          </a:solidFill>
          <a:ln>
            <a:solidFill>
              <a:srgbClr val="4E8A55"/>
            </a:solidFill>
          </a:ln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Protecție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8183880" y="3547872"/>
            <a:ext cx="2880360" cy="320040"/>
          </a:xfrm>
          <a:prstGeom prst="rect">
            <a:avLst/>
          </a:prstGeom>
          <a:solidFill>
            <a:srgbClr val="FFFFFF"/>
          </a:solidFill>
          <a:ln>
            <a:solidFill>
              <a:srgbClr val="DFD7C9"/>
            </a:solidFill>
          </a:ln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E2530"/>
                </a:solidFill>
              </a:rPr>
              <a:t>izolare + cutie etanșă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6537960" y="4206240"/>
            <a:ext cx="1463040" cy="320040"/>
          </a:xfrm>
          <a:prstGeom prst="rect">
            <a:avLst/>
          </a:prstGeom>
          <a:solidFill>
            <a:srgbClr val="A6423B"/>
          </a:solidFill>
          <a:ln>
            <a:solidFill>
              <a:srgbClr val="A6423B"/>
            </a:solidFill>
          </a:ln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Documentație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8183880" y="4206240"/>
            <a:ext cx="2880360" cy="320040"/>
          </a:xfrm>
          <a:prstGeom prst="rect">
            <a:avLst/>
          </a:prstGeom>
          <a:solidFill>
            <a:srgbClr val="FFFFFF"/>
          </a:solidFill>
          <a:ln>
            <a:solidFill>
              <a:srgbClr val="DFD7C9"/>
            </a:solidFill>
          </a:ln>
        </p:spPr>
        <p:txBody>
          <a:bodyPr wrap="square" lIns="254" tIns="254" rIns="254" bIns="254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1E2530"/>
                </a:solidFill>
              </a:rPr>
              <a:t>jurnal, buget, raport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6522722" y="4599432"/>
            <a:ext cx="4526280" cy="1874520"/>
          </a:xfrm>
          <a:prstGeom prst="rect">
            <a:avLst/>
          </a:prstGeom>
          <a:solidFill>
            <a:srgbClr val="FFF1DA"/>
          </a:solidFill>
          <a:ln>
            <a:solidFill>
              <a:srgbClr val="FFF1DA"/>
            </a:solidFill>
          </a:ln>
        </p:spPr>
        <p:txBody>
          <a:bodyPr wrap="square" lIns="1524" tIns="1524" rIns="1524" bIns="1524" rtlCol="0" anchor="t"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400" b="1" dirty="0">
                <a:solidFill>
                  <a:srgbClr val="1E2530"/>
                </a:solidFill>
              </a:rPr>
              <a:t>Varianta școlară trebuie să fie sigură, ușor de explicat și ușor de reparat. </a:t>
            </a:r>
            <a:endParaRPr lang="ro-RO" sz="1400" b="1" dirty="0">
              <a:solidFill>
                <a:srgbClr val="1E253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1400" b="1" dirty="0" err="1">
                <a:solidFill>
                  <a:srgbClr val="1E2530"/>
                </a:solidFill>
              </a:rPr>
              <a:t>Performanța</a:t>
            </a:r>
            <a:r>
              <a:rPr lang="en-US" sz="1400" b="1" dirty="0">
                <a:solidFill>
                  <a:srgbClr val="1E2530"/>
                </a:solidFill>
              </a:rPr>
              <a:t> este secundară față de învățarea prin </a:t>
            </a:r>
            <a:r>
              <a:rPr lang="en-US" sz="1400" b="1" dirty="0" err="1">
                <a:solidFill>
                  <a:srgbClr val="1E2530"/>
                </a:solidFill>
              </a:rPr>
              <a:t>proiect</a:t>
            </a:r>
            <a:r>
              <a:rPr lang="en-US" sz="1400" b="1" dirty="0">
                <a:solidFill>
                  <a:srgbClr val="1E2530"/>
                </a:solidFill>
              </a:rPr>
              <a:t>.</a:t>
            </a:r>
            <a:r>
              <a:rPr lang="ro-RO" sz="1400" b="1" dirty="0">
                <a:solidFill>
                  <a:srgbClr val="1E2530"/>
                </a:solidFill>
              </a:rPr>
              <a:t> </a:t>
            </a:r>
            <a:r>
              <a:rPr lang="ro-RO" sz="1400" dirty="0"/>
              <a:t>Important este ca elevul să înțeleagă etapele proiectului: proiectare, organizare, buget, testare și îmbunătățire.</a:t>
            </a:r>
            <a:endParaRPr lang="ro-RO" sz="1400" b="1" dirty="0">
              <a:solidFill>
                <a:srgbClr val="1E2530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1400" b="1" dirty="0"/>
          </a:p>
        </p:txBody>
      </p:sp>
      <p:sp>
        <p:nvSpPr>
          <p:cNvPr id="17" name="Text 14"/>
          <p:cNvSpPr/>
          <p:nvPr/>
        </p:nvSpPr>
        <p:spPr>
          <a:xfrm>
            <a:off x="2743200" y="5394960"/>
            <a:ext cx="2926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B6472"/>
                </a:solidFill>
              </a:rPr>
              <a:t>Imagine: NOAA Sanctuaries</a:t>
            </a:r>
            <a:endParaRPr lang="en-US" sz="750" dirty="0"/>
          </a:p>
        </p:txBody>
      </p:sp>
      <p:sp>
        <p:nvSpPr>
          <p:cNvPr id="18" name="Text 15"/>
          <p:cNvSpPr/>
          <p:nvPr/>
        </p:nvSpPr>
        <p:spPr>
          <a:xfrm>
            <a:off x="502920" y="6473952"/>
            <a:ext cx="7863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7F86"/>
                </a:solidFill>
              </a:rPr>
              <a:t>SCȘS „Edmond Nicolau” 2026 • Secțiunea Inginerie și management</a:t>
            </a:r>
            <a:endParaRPr lang="en-US" sz="850" dirty="0"/>
          </a:p>
        </p:txBody>
      </p:sp>
      <p:sp>
        <p:nvSpPr>
          <p:cNvPr id="19" name="Text 16"/>
          <p:cNvSpPr/>
          <p:nvPr/>
        </p:nvSpPr>
        <p:spPr>
          <a:xfrm>
            <a:off x="11247120" y="6437376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7F86"/>
                </a:solidFill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Managementul proiectului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30352" y="8412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2"/>
                </a:solidFill>
              </a:rPr>
              <a:t>Activitățile sunt împărțite pe etape clare și rezultate verificabile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207008"/>
            <a:ext cx="11155680" cy="0"/>
          </a:xfrm>
          <a:prstGeom prst="line">
            <a:avLst/>
          </a:prstGeom>
          <a:noFill/>
          <a:ln w="12700">
            <a:solidFill>
              <a:srgbClr val="D7D1C4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5" name="Text 3"/>
          <p:cNvSpPr/>
          <p:nvPr/>
        </p:nvSpPr>
        <p:spPr>
          <a:xfrm>
            <a:off x="530352" y="1389888"/>
            <a:ext cx="420624" cy="420624"/>
          </a:xfrm>
          <a:prstGeom prst="rect">
            <a:avLst/>
          </a:prstGeom>
          <a:solidFill>
            <a:srgbClr val="197A8A"/>
          </a:solidFill>
          <a:ln>
            <a:solidFill>
              <a:srgbClr val="197A8A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04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60704" y="148132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97A8A"/>
                </a:solidFill>
              </a:rPr>
              <a:t>Etape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1097280" y="3017520"/>
            <a:ext cx="9875520" cy="0"/>
          </a:xfrm>
          <a:prstGeom prst="line">
            <a:avLst/>
          </a:prstGeom>
          <a:noFill/>
          <a:ln w="38100">
            <a:solidFill>
              <a:srgbClr val="D7D1C4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8" name="Text 6"/>
          <p:cNvSpPr/>
          <p:nvPr/>
        </p:nvSpPr>
        <p:spPr>
          <a:xfrm>
            <a:off x="914400" y="2697480"/>
            <a:ext cx="502920" cy="502920"/>
          </a:xfrm>
          <a:prstGeom prst="rect">
            <a:avLst/>
          </a:prstGeom>
          <a:solidFill>
            <a:srgbClr val="197A8A"/>
          </a:solidFill>
          <a:ln>
            <a:solidFill>
              <a:srgbClr val="197A8A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94360" y="3429000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</a:rPr>
              <a:t>Inițiere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502920" y="3730752"/>
            <a:ext cx="1325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dirty="0">
                <a:solidFill>
                  <a:srgbClr val="5B6472"/>
                </a:solidFill>
              </a:rPr>
              <a:t>scop, echipă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788920" y="2697480"/>
            <a:ext cx="502920" cy="502920"/>
          </a:xfrm>
          <a:prstGeom prst="rect">
            <a:avLst/>
          </a:prstGeom>
          <a:solidFill>
            <a:srgbClr val="197A8A"/>
          </a:solidFill>
          <a:ln>
            <a:solidFill>
              <a:srgbClr val="197A8A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2468880" y="3429000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</a:rPr>
              <a:t>Documentare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2377440" y="3730752"/>
            <a:ext cx="1325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dirty="0">
                <a:solidFill>
                  <a:srgbClr val="5B6472"/>
                </a:solidFill>
              </a:rPr>
              <a:t>ROV, materiale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663440" y="2697480"/>
            <a:ext cx="502920" cy="502920"/>
          </a:xfrm>
          <a:prstGeom prst="rect">
            <a:avLst/>
          </a:prstGeom>
          <a:solidFill>
            <a:srgbClr val="197A8A"/>
          </a:solidFill>
          <a:ln>
            <a:solidFill>
              <a:srgbClr val="197A8A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343400" y="3429000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</a:rPr>
              <a:t>Proiectare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4251960" y="3730752"/>
            <a:ext cx="1325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dirty="0">
                <a:solidFill>
                  <a:srgbClr val="5B6472"/>
                </a:solidFill>
              </a:rPr>
              <a:t>schiță, soluții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37960" y="2697480"/>
            <a:ext cx="502920" cy="502920"/>
          </a:xfrm>
          <a:prstGeom prst="rect">
            <a:avLst/>
          </a:prstGeom>
          <a:solidFill>
            <a:srgbClr val="D9822B"/>
          </a:solidFill>
          <a:ln>
            <a:solidFill>
              <a:srgbClr val="D9822B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217920" y="3429000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</a:rPr>
              <a:t>Execuție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6126480" y="3730752"/>
            <a:ext cx="1325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dirty="0">
                <a:solidFill>
                  <a:srgbClr val="5B6472"/>
                </a:solidFill>
              </a:rPr>
              <a:t>asamblare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412480" y="2697480"/>
            <a:ext cx="502920" cy="502920"/>
          </a:xfrm>
          <a:prstGeom prst="rect">
            <a:avLst/>
          </a:prstGeom>
          <a:solidFill>
            <a:srgbClr val="D9822B"/>
          </a:solidFill>
          <a:ln>
            <a:solidFill>
              <a:srgbClr val="D9822B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8092440" y="3429000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</a:rPr>
              <a:t>Testare</a:t>
            </a:r>
            <a:endParaRPr lang="en-US" sz="1350" dirty="0"/>
          </a:p>
        </p:txBody>
      </p:sp>
      <p:sp>
        <p:nvSpPr>
          <p:cNvPr id="22" name="Text 20"/>
          <p:cNvSpPr/>
          <p:nvPr/>
        </p:nvSpPr>
        <p:spPr>
          <a:xfrm>
            <a:off x="8001000" y="3730752"/>
            <a:ext cx="1325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dirty="0">
                <a:solidFill>
                  <a:srgbClr val="5B6472"/>
                </a:solidFill>
              </a:rPr>
              <a:t>observații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0287000" y="2697480"/>
            <a:ext cx="502920" cy="502920"/>
          </a:xfrm>
          <a:prstGeom prst="rect">
            <a:avLst/>
          </a:prstGeom>
          <a:solidFill>
            <a:srgbClr val="D9822B"/>
          </a:solidFill>
          <a:ln>
            <a:solidFill>
              <a:srgbClr val="D9822B"/>
            </a:solidFill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6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9966960" y="3429000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>
                <a:solidFill>
                  <a:srgbClr val="17324D"/>
                </a:solidFill>
              </a:rPr>
              <a:t>Prezentare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9875520" y="3730752"/>
            <a:ext cx="1325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00" dirty="0">
                <a:solidFill>
                  <a:srgbClr val="5B6472"/>
                </a:solidFill>
              </a:rPr>
              <a:t>raport, PPT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1005840" y="4754880"/>
            <a:ext cx="9966960" cy="8686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600" dirty="0">
                <a:solidFill>
                  <a:srgbClr val="1E2530"/>
                </a:solidFill>
              </a:rPr>
              <a:t>Cheia managerială: fiecare etapă are un produs intermediar — fișă de proiect, listă de materiale, schiță, prototip, fișă de testare, raport final.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502920" y="6473952"/>
            <a:ext cx="7863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7F86"/>
                </a:solidFill>
              </a:rPr>
              <a:t>SCȘS „Edmond Nicolau” 2026 • Secțiunea Inginerie și management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11247120" y="6437376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7F86"/>
                </a:solidFill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 err="1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Organizarea</a:t>
            </a:r>
            <a:r>
              <a:rPr lang="en-US" sz="28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 </a:t>
            </a:r>
            <a:r>
              <a:rPr lang="en-US" sz="2800" b="1" dirty="0" err="1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echipei</a:t>
            </a:r>
            <a:r>
              <a:rPr lang="ro-RO" sz="28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 – cadre didactice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30352" y="8412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2"/>
                </a:solidFill>
              </a:rPr>
              <a:t>Roluri simple, responsabilități clare, comunicare verificabilă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207008"/>
            <a:ext cx="11155680" cy="0"/>
          </a:xfrm>
          <a:prstGeom prst="line">
            <a:avLst/>
          </a:prstGeom>
          <a:noFill/>
          <a:ln w="12700">
            <a:solidFill>
              <a:srgbClr val="D7D1C4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5" name="Text 3"/>
          <p:cNvSpPr/>
          <p:nvPr/>
        </p:nvSpPr>
        <p:spPr>
          <a:xfrm>
            <a:off x="685800" y="1508760"/>
            <a:ext cx="2148840" cy="603504"/>
          </a:xfrm>
          <a:prstGeom prst="rect">
            <a:avLst/>
          </a:prstGeom>
          <a:solidFill>
            <a:srgbClr val="197A8A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Rol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2834640" y="1508760"/>
            <a:ext cx="4617720" cy="603504"/>
          </a:xfrm>
          <a:prstGeom prst="rect">
            <a:avLst/>
          </a:prstGeom>
          <a:solidFill>
            <a:srgbClr val="197A8A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Responsabilitate principală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452360" y="1508760"/>
            <a:ext cx="4069080" cy="603504"/>
          </a:xfrm>
          <a:prstGeom prst="rect">
            <a:avLst/>
          </a:prstGeom>
          <a:solidFill>
            <a:srgbClr val="197A8A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</a:rPr>
              <a:t>Dovadă în proiect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685800" y="2112264"/>
            <a:ext cx="214884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30" dirty="0">
                <a:solidFill>
                  <a:srgbClr val="1E2530"/>
                </a:solidFill>
              </a:rPr>
              <a:t>Responsabil proiect</a:t>
            </a:r>
            <a:endParaRPr lang="en-US" sz="1330" dirty="0"/>
          </a:p>
        </p:txBody>
      </p:sp>
      <p:sp>
        <p:nvSpPr>
          <p:cNvPr id="9" name="Text 7"/>
          <p:cNvSpPr/>
          <p:nvPr/>
        </p:nvSpPr>
        <p:spPr>
          <a:xfrm>
            <a:off x="2834640" y="2112264"/>
            <a:ext cx="461772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30" dirty="0">
                <a:solidFill>
                  <a:srgbClr val="1E2530"/>
                </a:solidFill>
              </a:rPr>
              <a:t>termene, comunicare, verificări</a:t>
            </a:r>
            <a:endParaRPr lang="en-US" sz="1330" dirty="0"/>
          </a:p>
        </p:txBody>
      </p:sp>
      <p:sp>
        <p:nvSpPr>
          <p:cNvPr id="10" name="Text 8"/>
          <p:cNvSpPr/>
          <p:nvPr/>
        </p:nvSpPr>
        <p:spPr>
          <a:xfrm>
            <a:off x="7452360" y="2112264"/>
            <a:ext cx="406908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30" dirty="0">
                <a:solidFill>
                  <a:srgbClr val="1E2530"/>
                </a:solidFill>
              </a:rPr>
              <a:t>jurnal de proiect</a:t>
            </a:r>
            <a:endParaRPr lang="en-US" sz="1330" dirty="0"/>
          </a:p>
        </p:txBody>
      </p:sp>
      <p:sp>
        <p:nvSpPr>
          <p:cNvPr id="11" name="Text 9"/>
          <p:cNvSpPr/>
          <p:nvPr/>
        </p:nvSpPr>
        <p:spPr>
          <a:xfrm>
            <a:off x="685800" y="2715768"/>
            <a:ext cx="214884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30" dirty="0">
                <a:solidFill>
                  <a:srgbClr val="1E2530"/>
                </a:solidFill>
              </a:rPr>
              <a:t>Responsabil mecanic</a:t>
            </a:r>
            <a:endParaRPr lang="en-US" sz="1330" dirty="0"/>
          </a:p>
        </p:txBody>
      </p:sp>
      <p:sp>
        <p:nvSpPr>
          <p:cNvPr id="12" name="Text 10"/>
          <p:cNvSpPr/>
          <p:nvPr/>
        </p:nvSpPr>
        <p:spPr>
          <a:xfrm>
            <a:off x="2834640" y="2715768"/>
            <a:ext cx="461772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30" dirty="0">
                <a:solidFill>
                  <a:srgbClr val="1E2530"/>
                </a:solidFill>
              </a:rPr>
              <a:t>cadru, îmbinări, stabilitate</a:t>
            </a:r>
            <a:endParaRPr lang="en-US" sz="1330" dirty="0"/>
          </a:p>
        </p:txBody>
      </p:sp>
      <p:sp>
        <p:nvSpPr>
          <p:cNvPr id="13" name="Text 11"/>
          <p:cNvSpPr/>
          <p:nvPr/>
        </p:nvSpPr>
        <p:spPr>
          <a:xfrm>
            <a:off x="7452360" y="2715768"/>
            <a:ext cx="406908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30" dirty="0">
                <a:solidFill>
                  <a:srgbClr val="1E2530"/>
                </a:solidFill>
              </a:rPr>
              <a:t>schiță + prototip</a:t>
            </a:r>
            <a:endParaRPr lang="en-US" sz="1330" dirty="0"/>
          </a:p>
        </p:txBody>
      </p:sp>
      <p:sp>
        <p:nvSpPr>
          <p:cNvPr id="14" name="Text 12"/>
          <p:cNvSpPr/>
          <p:nvPr/>
        </p:nvSpPr>
        <p:spPr>
          <a:xfrm>
            <a:off x="685800" y="3319272"/>
            <a:ext cx="214884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30" dirty="0">
                <a:solidFill>
                  <a:srgbClr val="1E2530"/>
                </a:solidFill>
              </a:rPr>
              <a:t>Responsabil electric</a:t>
            </a:r>
            <a:endParaRPr lang="en-US" sz="1330" dirty="0"/>
          </a:p>
        </p:txBody>
      </p:sp>
      <p:sp>
        <p:nvSpPr>
          <p:cNvPr id="15" name="Text 13"/>
          <p:cNvSpPr/>
          <p:nvPr/>
        </p:nvSpPr>
        <p:spPr>
          <a:xfrm>
            <a:off x="2834640" y="3319272"/>
            <a:ext cx="461772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30" dirty="0">
                <a:solidFill>
                  <a:srgbClr val="1E2530"/>
                </a:solidFill>
              </a:rPr>
              <a:t>cabluri, motoare, comenzi</a:t>
            </a:r>
            <a:endParaRPr lang="en-US" sz="1330" dirty="0"/>
          </a:p>
        </p:txBody>
      </p:sp>
      <p:sp>
        <p:nvSpPr>
          <p:cNvPr id="16" name="Text 14"/>
          <p:cNvSpPr/>
          <p:nvPr/>
        </p:nvSpPr>
        <p:spPr>
          <a:xfrm>
            <a:off x="7452360" y="3319272"/>
            <a:ext cx="406908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30" dirty="0">
                <a:solidFill>
                  <a:srgbClr val="1E2530"/>
                </a:solidFill>
              </a:rPr>
              <a:t>test electric</a:t>
            </a:r>
            <a:endParaRPr lang="en-US" sz="1330" dirty="0"/>
          </a:p>
        </p:txBody>
      </p:sp>
      <p:sp>
        <p:nvSpPr>
          <p:cNvPr id="17" name="Text 15"/>
          <p:cNvSpPr/>
          <p:nvPr/>
        </p:nvSpPr>
        <p:spPr>
          <a:xfrm>
            <a:off x="685800" y="3922776"/>
            <a:ext cx="214884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30" dirty="0">
                <a:solidFill>
                  <a:srgbClr val="1E2530"/>
                </a:solidFill>
              </a:rPr>
              <a:t>Responsabil buget</a:t>
            </a:r>
            <a:endParaRPr lang="en-US" sz="1330" dirty="0"/>
          </a:p>
        </p:txBody>
      </p:sp>
      <p:sp>
        <p:nvSpPr>
          <p:cNvPr id="18" name="Text 16"/>
          <p:cNvSpPr/>
          <p:nvPr/>
        </p:nvSpPr>
        <p:spPr>
          <a:xfrm>
            <a:off x="2834640" y="3922776"/>
            <a:ext cx="461772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30" dirty="0">
                <a:solidFill>
                  <a:srgbClr val="1E2530"/>
                </a:solidFill>
              </a:rPr>
              <a:t>costuri și materiale</a:t>
            </a:r>
            <a:endParaRPr lang="en-US" sz="1330" dirty="0"/>
          </a:p>
        </p:txBody>
      </p:sp>
      <p:sp>
        <p:nvSpPr>
          <p:cNvPr id="19" name="Text 17"/>
          <p:cNvSpPr/>
          <p:nvPr/>
        </p:nvSpPr>
        <p:spPr>
          <a:xfrm>
            <a:off x="7452360" y="3922776"/>
            <a:ext cx="406908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30" dirty="0">
                <a:solidFill>
                  <a:srgbClr val="1E2530"/>
                </a:solidFill>
              </a:rPr>
              <a:t>tabel de buget</a:t>
            </a:r>
            <a:endParaRPr lang="en-US" sz="1330" dirty="0"/>
          </a:p>
        </p:txBody>
      </p:sp>
      <p:sp>
        <p:nvSpPr>
          <p:cNvPr id="20" name="Text 18"/>
          <p:cNvSpPr/>
          <p:nvPr/>
        </p:nvSpPr>
        <p:spPr>
          <a:xfrm>
            <a:off x="685800" y="4526280"/>
            <a:ext cx="214884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30" dirty="0">
                <a:solidFill>
                  <a:srgbClr val="1E2530"/>
                </a:solidFill>
              </a:rPr>
              <a:t>Responsabil prezentare</a:t>
            </a:r>
            <a:endParaRPr lang="en-US" sz="1330" dirty="0"/>
          </a:p>
        </p:txBody>
      </p:sp>
      <p:sp>
        <p:nvSpPr>
          <p:cNvPr id="21" name="Text 19"/>
          <p:cNvSpPr/>
          <p:nvPr/>
        </p:nvSpPr>
        <p:spPr>
          <a:xfrm>
            <a:off x="2834640" y="4526280"/>
            <a:ext cx="461772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30" dirty="0">
                <a:solidFill>
                  <a:srgbClr val="1E2530"/>
                </a:solidFill>
              </a:rPr>
              <a:t>raport, poster, susținere</a:t>
            </a:r>
            <a:endParaRPr lang="en-US" sz="1330" dirty="0"/>
          </a:p>
        </p:txBody>
      </p:sp>
      <p:sp>
        <p:nvSpPr>
          <p:cNvPr id="22" name="Text 20"/>
          <p:cNvSpPr/>
          <p:nvPr/>
        </p:nvSpPr>
        <p:spPr>
          <a:xfrm>
            <a:off x="7452360" y="4526280"/>
            <a:ext cx="406908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30" dirty="0">
                <a:solidFill>
                  <a:srgbClr val="1E2530"/>
                </a:solidFill>
              </a:rPr>
              <a:t>PPT + concluzii</a:t>
            </a:r>
            <a:endParaRPr lang="en-US" sz="1330" dirty="0"/>
          </a:p>
        </p:txBody>
      </p:sp>
      <p:sp>
        <p:nvSpPr>
          <p:cNvPr id="23" name="Text 21"/>
          <p:cNvSpPr/>
          <p:nvPr/>
        </p:nvSpPr>
        <p:spPr>
          <a:xfrm>
            <a:off x="685800" y="5532120"/>
            <a:ext cx="10835640" cy="594360"/>
          </a:xfrm>
          <a:prstGeom prst="rect">
            <a:avLst/>
          </a:prstGeom>
          <a:solidFill>
            <a:srgbClr val="FFF1DA"/>
          </a:solidFill>
          <a:ln>
            <a:solidFill>
              <a:srgbClr val="FFF1D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>
              <a:buNone/>
            </a:pPr>
            <a:r>
              <a:rPr lang="en-US" sz="1550" dirty="0">
                <a:solidFill>
                  <a:srgbClr val="1E2530"/>
                </a:solidFill>
              </a:rPr>
              <a:t>Profesorul coordonator urmărește documentarea, coerența lucrării, respectarea regulilor de siguranță și calitatea prezentării.</a:t>
            </a:r>
            <a:endParaRPr lang="en-US" sz="1550" dirty="0"/>
          </a:p>
        </p:txBody>
      </p:sp>
      <p:sp>
        <p:nvSpPr>
          <p:cNvPr id="24" name="Text 22"/>
          <p:cNvSpPr/>
          <p:nvPr/>
        </p:nvSpPr>
        <p:spPr>
          <a:xfrm>
            <a:off x="502920" y="6473952"/>
            <a:ext cx="7863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7F86"/>
                </a:solidFill>
              </a:rPr>
              <a:t>SCȘS „Edmond Nicolau” 2026 • Secțiunea Inginerie și management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11247120" y="6437376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7F86"/>
                </a:solidFill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Calendar și buget estimativ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30352" y="8412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2"/>
                </a:solidFill>
              </a:rPr>
              <a:t>Planificare pe 6 săptămâni și costuri controlate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207008"/>
            <a:ext cx="11155680" cy="0"/>
          </a:xfrm>
          <a:prstGeom prst="line">
            <a:avLst/>
          </a:prstGeom>
          <a:noFill/>
          <a:ln w="12700">
            <a:solidFill>
              <a:srgbClr val="D7D1C4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5" name="Text 3"/>
          <p:cNvSpPr/>
          <p:nvPr/>
        </p:nvSpPr>
        <p:spPr>
          <a:xfrm>
            <a:off x="640080" y="15087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97A8A"/>
                </a:solidFill>
              </a:rPr>
              <a:t>Calendar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103120" y="1828800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5B6472"/>
                </a:solidFill>
              </a:rPr>
              <a:t>S1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2606040" y="1828800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5B6472"/>
                </a:solidFill>
              </a:rPr>
              <a:t>S2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3108960" y="1828800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5B6472"/>
                </a:solidFill>
              </a:rPr>
              <a:t>S3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611880" y="1828800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5B6472"/>
                </a:solidFill>
              </a:rPr>
              <a:t>S4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0" y="1828800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5B6472"/>
                </a:solidFill>
              </a:rPr>
              <a:t>S5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617720" y="1828800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5B6472"/>
                </a:solidFill>
              </a:rPr>
              <a:t>S6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2212848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530"/>
                </a:solidFill>
              </a:rPr>
              <a:t>Definire temă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2148840" y="2240280"/>
            <a:ext cx="502920" cy="164592"/>
          </a:xfrm>
          <a:prstGeom prst="rect">
            <a:avLst/>
          </a:prstGeom>
          <a:solidFill>
            <a:srgbClr val="197A8A"/>
          </a:solidFill>
          <a:ln>
            <a:solidFill>
              <a:srgbClr val="197A8A"/>
            </a:solidFill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685800" y="2624328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530"/>
                </a:solidFill>
              </a:rPr>
              <a:t>Documentare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2651760" y="2651760"/>
            <a:ext cx="502920" cy="164592"/>
          </a:xfrm>
          <a:prstGeom prst="rect">
            <a:avLst/>
          </a:prstGeom>
          <a:solidFill>
            <a:srgbClr val="197A8A"/>
          </a:solidFill>
          <a:ln>
            <a:solidFill>
              <a:srgbClr val="197A8A"/>
            </a:solidFill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685800" y="3035808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530"/>
                </a:solidFill>
              </a:rPr>
              <a:t>Proiectare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3154680" y="3063240"/>
            <a:ext cx="502920" cy="164592"/>
          </a:xfrm>
          <a:prstGeom prst="rect">
            <a:avLst/>
          </a:prstGeom>
          <a:solidFill>
            <a:srgbClr val="D9822B"/>
          </a:solidFill>
          <a:ln>
            <a:solidFill>
              <a:srgbClr val="D9822B"/>
            </a:solidFill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685800" y="3447288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530"/>
                </a:solidFill>
              </a:rPr>
              <a:t>Execuție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3657600" y="3474720"/>
            <a:ext cx="754380" cy="164592"/>
          </a:xfrm>
          <a:prstGeom prst="rect">
            <a:avLst/>
          </a:prstGeom>
          <a:solidFill>
            <a:srgbClr val="D9822B"/>
          </a:solidFill>
          <a:ln>
            <a:solidFill>
              <a:srgbClr val="D9822B"/>
            </a:solidFill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685800" y="3858768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530"/>
                </a:solidFill>
              </a:rPr>
              <a:t>Testare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4311396" y="3886200"/>
            <a:ext cx="402336" cy="164592"/>
          </a:xfrm>
          <a:prstGeom prst="rect">
            <a:avLst/>
          </a:prstGeom>
          <a:solidFill>
            <a:srgbClr val="4E8A55"/>
          </a:solidFill>
          <a:ln>
            <a:solidFill>
              <a:srgbClr val="4E8A55"/>
            </a:solidFill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685800" y="4270248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E2530"/>
                </a:solidFill>
              </a:rPr>
              <a:t>Raport/PPT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4663440" y="4297680"/>
            <a:ext cx="502920" cy="164592"/>
          </a:xfrm>
          <a:prstGeom prst="rect">
            <a:avLst/>
          </a:prstGeom>
          <a:solidFill>
            <a:srgbClr val="2E6F95"/>
          </a:solidFill>
          <a:ln>
            <a:solidFill>
              <a:srgbClr val="2E6F95"/>
            </a:solidFill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6400800" y="15087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97A8A"/>
                </a:solidFill>
              </a:rPr>
              <a:t>Buget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6400800" y="1874520"/>
            <a:ext cx="3063240" cy="402336"/>
          </a:xfrm>
          <a:prstGeom prst="rect">
            <a:avLst/>
          </a:prstGeom>
          <a:solidFill>
            <a:srgbClr val="197A8A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FFFFFF"/>
                </a:solidFill>
              </a:rPr>
              <a:t>Componentă</a:t>
            </a:r>
            <a:endParaRPr lang="en-US" sz="1220" dirty="0"/>
          </a:p>
        </p:txBody>
      </p:sp>
      <p:sp>
        <p:nvSpPr>
          <p:cNvPr id="26" name="Text 24"/>
          <p:cNvSpPr/>
          <p:nvPr/>
        </p:nvSpPr>
        <p:spPr>
          <a:xfrm>
            <a:off x="9464040" y="1874520"/>
            <a:ext cx="1783080" cy="402336"/>
          </a:xfrm>
          <a:prstGeom prst="rect">
            <a:avLst/>
          </a:prstGeom>
          <a:solidFill>
            <a:srgbClr val="197A8A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20" b="1" dirty="0">
                <a:solidFill>
                  <a:srgbClr val="FFFFFF"/>
                </a:solidFill>
              </a:rPr>
              <a:t>Cost estimativ</a:t>
            </a:r>
            <a:endParaRPr lang="en-US" sz="1220" dirty="0"/>
          </a:p>
        </p:txBody>
      </p:sp>
      <p:sp>
        <p:nvSpPr>
          <p:cNvPr id="27" name="Text 25"/>
          <p:cNvSpPr/>
          <p:nvPr/>
        </p:nvSpPr>
        <p:spPr>
          <a:xfrm>
            <a:off x="6400800" y="2276856"/>
            <a:ext cx="30632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E2530"/>
                </a:solidFill>
              </a:rPr>
              <a:t>PVC, coturi, îmbinări</a:t>
            </a:r>
            <a:endParaRPr lang="en-US" sz="1220" dirty="0"/>
          </a:p>
        </p:txBody>
      </p:sp>
      <p:sp>
        <p:nvSpPr>
          <p:cNvPr id="28" name="Text 26"/>
          <p:cNvSpPr/>
          <p:nvPr/>
        </p:nvSpPr>
        <p:spPr>
          <a:xfrm>
            <a:off x="9464040" y="2276856"/>
            <a:ext cx="178308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E2530"/>
                </a:solidFill>
              </a:rPr>
              <a:t>60 lei</a:t>
            </a:r>
            <a:endParaRPr lang="en-US" sz="1220" dirty="0"/>
          </a:p>
        </p:txBody>
      </p:sp>
      <p:sp>
        <p:nvSpPr>
          <p:cNvPr id="29" name="Text 27"/>
          <p:cNvSpPr/>
          <p:nvPr/>
        </p:nvSpPr>
        <p:spPr>
          <a:xfrm>
            <a:off x="6400800" y="2679192"/>
            <a:ext cx="30632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E2530"/>
                </a:solidFill>
              </a:rPr>
              <a:t>motoare + elice</a:t>
            </a:r>
            <a:endParaRPr lang="en-US" sz="1220" dirty="0"/>
          </a:p>
        </p:txBody>
      </p:sp>
      <p:sp>
        <p:nvSpPr>
          <p:cNvPr id="30" name="Text 28"/>
          <p:cNvSpPr/>
          <p:nvPr/>
        </p:nvSpPr>
        <p:spPr>
          <a:xfrm>
            <a:off x="9464040" y="2679192"/>
            <a:ext cx="178308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E2530"/>
                </a:solidFill>
              </a:rPr>
              <a:t>160 lei</a:t>
            </a:r>
            <a:endParaRPr lang="en-US" sz="1220" dirty="0"/>
          </a:p>
        </p:txBody>
      </p:sp>
      <p:sp>
        <p:nvSpPr>
          <p:cNvPr id="31" name="Text 29"/>
          <p:cNvSpPr/>
          <p:nvPr/>
        </p:nvSpPr>
        <p:spPr>
          <a:xfrm>
            <a:off x="6400800" y="3081528"/>
            <a:ext cx="30632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E2530"/>
                </a:solidFill>
              </a:rPr>
              <a:t>cabluri, conectori, comutatoare</a:t>
            </a:r>
            <a:endParaRPr lang="en-US" sz="1220" dirty="0"/>
          </a:p>
        </p:txBody>
      </p:sp>
      <p:sp>
        <p:nvSpPr>
          <p:cNvPr id="32" name="Text 30"/>
          <p:cNvSpPr/>
          <p:nvPr/>
        </p:nvSpPr>
        <p:spPr>
          <a:xfrm>
            <a:off x="9464040" y="3081528"/>
            <a:ext cx="178308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E2530"/>
                </a:solidFill>
              </a:rPr>
              <a:t>80 lei</a:t>
            </a:r>
            <a:endParaRPr lang="en-US" sz="1220" dirty="0"/>
          </a:p>
        </p:txBody>
      </p:sp>
      <p:sp>
        <p:nvSpPr>
          <p:cNvPr id="33" name="Text 31"/>
          <p:cNvSpPr/>
          <p:nvPr/>
        </p:nvSpPr>
        <p:spPr>
          <a:xfrm>
            <a:off x="6400800" y="3483864"/>
            <a:ext cx="30632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E2530"/>
                </a:solidFill>
              </a:rPr>
              <a:t>izolare + cutie protecție</a:t>
            </a:r>
            <a:endParaRPr lang="en-US" sz="1220" dirty="0"/>
          </a:p>
        </p:txBody>
      </p:sp>
      <p:sp>
        <p:nvSpPr>
          <p:cNvPr id="34" name="Text 32"/>
          <p:cNvSpPr/>
          <p:nvPr/>
        </p:nvSpPr>
        <p:spPr>
          <a:xfrm>
            <a:off x="9464040" y="3483864"/>
            <a:ext cx="178308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E2530"/>
                </a:solidFill>
              </a:rPr>
              <a:t>65 lei</a:t>
            </a:r>
            <a:endParaRPr lang="en-US" sz="1220" dirty="0"/>
          </a:p>
        </p:txBody>
      </p:sp>
      <p:sp>
        <p:nvSpPr>
          <p:cNvPr id="35" name="Text 33"/>
          <p:cNvSpPr/>
          <p:nvPr/>
        </p:nvSpPr>
        <p:spPr>
          <a:xfrm>
            <a:off x="6400800" y="3886200"/>
            <a:ext cx="30632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E2530"/>
                </a:solidFill>
              </a:rPr>
              <a:t>consumabile</a:t>
            </a:r>
            <a:endParaRPr lang="en-US" sz="1220" dirty="0"/>
          </a:p>
        </p:txBody>
      </p:sp>
      <p:sp>
        <p:nvSpPr>
          <p:cNvPr id="36" name="Text 34"/>
          <p:cNvSpPr/>
          <p:nvPr/>
        </p:nvSpPr>
        <p:spPr>
          <a:xfrm>
            <a:off x="9464040" y="3886200"/>
            <a:ext cx="178308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E2530"/>
                </a:solidFill>
              </a:rPr>
              <a:t>50 lei</a:t>
            </a:r>
            <a:endParaRPr lang="en-US" sz="1220" dirty="0"/>
          </a:p>
        </p:txBody>
      </p:sp>
      <p:sp>
        <p:nvSpPr>
          <p:cNvPr id="37" name="Text 35"/>
          <p:cNvSpPr/>
          <p:nvPr/>
        </p:nvSpPr>
        <p:spPr>
          <a:xfrm>
            <a:off x="6400800" y="4288536"/>
            <a:ext cx="306324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E2530"/>
                </a:solidFill>
              </a:rPr>
              <a:t>Total orientativ</a:t>
            </a:r>
            <a:endParaRPr lang="en-US" sz="1220" dirty="0"/>
          </a:p>
        </p:txBody>
      </p:sp>
      <p:sp>
        <p:nvSpPr>
          <p:cNvPr id="38" name="Text 36"/>
          <p:cNvSpPr/>
          <p:nvPr/>
        </p:nvSpPr>
        <p:spPr>
          <a:xfrm>
            <a:off x="9464040" y="4288536"/>
            <a:ext cx="178308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220" dirty="0">
                <a:solidFill>
                  <a:srgbClr val="1E2530"/>
                </a:solidFill>
              </a:rPr>
              <a:t>415–450 lei</a:t>
            </a:r>
            <a:endParaRPr lang="en-US" sz="1220" dirty="0"/>
          </a:p>
        </p:txBody>
      </p:sp>
      <p:sp>
        <p:nvSpPr>
          <p:cNvPr id="39" name="Text 37"/>
          <p:cNvSpPr/>
          <p:nvPr/>
        </p:nvSpPr>
        <p:spPr>
          <a:xfrm>
            <a:off x="6400800" y="5074920"/>
            <a:ext cx="4846320" cy="1463040"/>
          </a:xfrm>
          <a:prstGeom prst="rect">
            <a:avLst/>
          </a:prstGeom>
          <a:solidFill>
            <a:srgbClr val="E6F3F6"/>
          </a:solidFill>
          <a:ln>
            <a:solidFill>
              <a:srgbClr val="E6F3F6"/>
            </a:solidFill>
          </a:ln>
        </p:spPr>
        <p:txBody>
          <a:bodyPr wrap="square" lIns="1524" tIns="1524" rIns="1524" bIns="1524" rtlCol="0" anchor="t">
            <a:noAutofit/>
          </a:bodyPr>
          <a:lstStyle/>
          <a:p>
            <a:pPr marL="0" indent="0" algn="ctr">
              <a:buNone/>
            </a:pPr>
            <a:r>
              <a:rPr lang="en-US" sz="2400" dirty="0">
                <a:solidFill>
                  <a:srgbClr val="1E2530"/>
                </a:solidFill>
              </a:rPr>
              <a:t>Bugetul poate scădea prin reutilizarea materialelor din atelier și prin eliminarea componentelor opționale.</a:t>
            </a:r>
            <a:endParaRPr lang="en-US" sz="2400" dirty="0"/>
          </a:p>
        </p:txBody>
      </p:sp>
      <p:sp>
        <p:nvSpPr>
          <p:cNvPr id="40" name="Text 38"/>
          <p:cNvSpPr/>
          <p:nvPr/>
        </p:nvSpPr>
        <p:spPr>
          <a:xfrm>
            <a:off x="502920" y="6473952"/>
            <a:ext cx="7863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7F86"/>
                </a:solidFill>
              </a:rPr>
              <a:t>SCȘS „Edmond Nicolau” 2026 • Secțiunea Inginerie și management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11247120" y="6437376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7F86"/>
                </a:solidFill>
              </a:rPr>
              <a:t>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955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7324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Riscuri și măsuri de prevenire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30352" y="84124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B6472"/>
                </a:solidFill>
              </a:rPr>
              <a:t>Apa, electricitatea și lucrul în echipă cer reguli clare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207008"/>
            <a:ext cx="11155680" cy="0"/>
          </a:xfrm>
          <a:prstGeom prst="line">
            <a:avLst/>
          </a:prstGeom>
          <a:noFill/>
          <a:ln w="12700">
            <a:solidFill>
              <a:srgbClr val="D7D1C4"/>
            </a:solidFill>
            <a:prstDash val="solid"/>
          </a:ln>
        </p:spPr>
        <p:txBody>
          <a:bodyPr/>
          <a:lstStyle/>
          <a:p>
            <a:endParaRPr lang="ro-RO"/>
          </a:p>
        </p:txBody>
      </p:sp>
      <p:sp>
        <p:nvSpPr>
          <p:cNvPr id="5" name="Text 3"/>
          <p:cNvSpPr/>
          <p:nvPr/>
        </p:nvSpPr>
        <p:spPr>
          <a:xfrm>
            <a:off x="685800" y="1508760"/>
            <a:ext cx="2103120" cy="640080"/>
          </a:xfrm>
          <a:prstGeom prst="rect">
            <a:avLst/>
          </a:prstGeom>
          <a:solidFill>
            <a:srgbClr val="197A8A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Risc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788920" y="1508760"/>
            <a:ext cx="1417320" cy="640080"/>
          </a:xfrm>
          <a:prstGeom prst="rect">
            <a:avLst/>
          </a:prstGeom>
          <a:solidFill>
            <a:srgbClr val="197A8A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Impact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206240" y="1508760"/>
            <a:ext cx="2971800" cy="640080"/>
          </a:xfrm>
          <a:prstGeom prst="rect">
            <a:avLst/>
          </a:prstGeom>
          <a:solidFill>
            <a:srgbClr val="197A8A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Măsură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2148840"/>
            <a:ext cx="21031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E2530"/>
                </a:solidFill>
              </a:rPr>
              <a:t>scurtcircuit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788920" y="2148840"/>
            <a:ext cx="14173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E2530"/>
                </a:solidFill>
              </a:rPr>
              <a:t>ridicat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206240" y="2148840"/>
            <a:ext cx="29718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E2530"/>
                </a:solidFill>
              </a:rPr>
              <a:t>tensiune joasă + izolare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85800" y="2788920"/>
            <a:ext cx="21031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E2530"/>
                </a:solidFill>
              </a:rPr>
              <a:t>instabilitate în apă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788920" y="2788920"/>
            <a:ext cx="14173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E2530"/>
                </a:solidFill>
              </a:rPr>
              <a:t>mediu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206240" y="2788920"/>
            <a:ext cx="29718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E2530"/>
                </a:solidFill>
              </a:rPr>
              <a:t>test de flotabilitate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85800" y="3429000"/>
            <a:ext cx="21031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E2530"/>
                </a:solidFill>
              </a:rPr>
              <a:t>motor defect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788920" y="3429000"/>
            <a:ext cx="14173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E2530"/>
                </a:solidFill>
              </a:rPr>
              <a:t>mediu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206240" y="3429000"/>
            <a:ext cx="29718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E2530"/>
                </a:solidFill>
              </a:rPr>
              <a:t>test individual înainte de montaj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85800" y="4069080"/>
            <a:ext cx="21031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E2530"/>
                </a:solidFill>
              </a:rPr>
              <a:t>depășire buget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2788920" y="4069080"/>
            <a:ext cx="14173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E2530"/>
                </a:solidFill>
              </a:rPr>
              <a:t>mediu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206240" y="4069080"/>
            <a:ext cx="29718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E2530"/>
                </a:solidFill>
              </a:rPr>
              <a:t>listă de alternative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85800" y="4709160"/>
            <a:ext cx="21031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E2530"/>
                </a:solidFill>
              </a:rPr>
              <a:t>documentație incompletă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788920" y="4709160"/>
            <a:ext cx="14173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E2530"/>
                </a:solidFill>
              </a:rPr>
              <a:t>mediu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206240" y="4709160"/>
            <a:ext cx="297180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wrap="square" lIns="762" tIns="762" rIns="762" bIns="762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E2530"/>
                </a:solidFill>
              </a:rPr>
              <a:t>jurnal completat periodic</a:t>
            </a:r>
            <a:endParaRPr lang="en-US" sz="1300" dirty="0"/>
          </a:p>
        </p:txBody>
      </p:sp>
      <p:pic>
        <p:nvPicPr>
          <p:cNvPr id="23" name="Image 0" descr="/mnt/data/rov_ppt_assets/crop/coral_16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800" y="1508760"/>
            <a:ext cx="3886200" cy="2331720"/>
          </a:xfrm>
          <a:prstGeom prst="rect">
            <a:avLst/>
          </a:prstGeom>
        </p:spPr>
      </p:pic>
      <p:sp>
        <p:nvSpPr>
          <p:cNvPr id="24" name="Text 21"/>
          <p:cNvSpPr/>
          <p:nvPr/>
        </p:nvSpPr>
        <p:spPr>
          <a:xfrm>
            <a:off x="7543800" y="4251959"/>
            <a:ext cx="3886200" cy="1755647"/>
          </a:xfrm>
          <a:prstGeom prst="rect">
            <a:avLst/>
          </a:prstGeom>
          <a:solidFill>
            <a:srgbClr val="FFF1DA"/>
          </a:solidFill>
          <a:ln>
            <a:solidFill>
              <a:srgbClr val="FFF1DA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500" b="1" dirty="0">
                <a:solidFill>
                  <a:srgbClr val="FF0000"/>
                </a:solidFill>
              </a:rPr>
              <a:t>Regula de bază: </a:t>
            </a:r>
            <a:r>
              <a:rPr lang="en-US" sz="1500" dirty="0">
                <a:solidFill>
                  <a:srgbClr val="1E2530"/>
                </a:solidFill>
              </a:rPr>
              <a:t>prototipul se testează în apă numai după verificarea conexiunilor, cu alimentare oprită la orice intervenție și cu supraveghere.</a:t>
            </a:r>
            <a:endParaRPr lang="en-US" sz="1500" dirty="0"/>
          </a:p>
        </p:txBody>
      </p:sp>
      <p:sp>
        <p:nvSpPr>
          <p:cNvPr id="25" name="Text 22"/>
          <p:cNvSpPr/>
          <p:nvPr/>
        </p:nvSpPr>
        <p:spPr>
          <a:xfrm>
            <a:off x="8366760" y="3886200"/>
            <a:ext cx="3063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B6472"/>
                </a:solidFill>
              </a:rPr>
              <a:t>Imagine: NOAA Ocean Exploration</a:t>
            </a:r>
            <a:endParaRPr lang="en-US" sz="750" dirty="0"/>
          </a:p>
        </p:txBody>
      </p:sp>
      <p:sp>
        <p:nvSpPr>
          <p:cNvPr id="26" name="Text 23"/>
          <p:cNvSpPr/>
          <p:nvPr/>
        </p:nvSpPr>
        <p:spPr>
          <a:xfrm>
            <a:off x="502920" y="6473952"/>
            <a:ext cx="7863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7A7F86"/>
                </a:solidFill>
              </a:rPr>
              <a:t>SCȘS „Edmond Nicolau” 2026 • Secțiunea Inginerie și management</a:t>
            </a:r>
            <a:endParaRPr lang="en-US" sz="850" dirty="0"/>
          </a:p>
        </p:txBody>
      </p:sp>
      <p:sp>
        <p:nvSpPr>
          <p:cNvPr id="27" name="Text 24"/>
          <p:cNvSpPr/>
          <p:nvPr/>
        </p:nvSpPr>
        <p:spPr>
          <a:xfrm>
            <a:off x="11247120" y="6437376"/>
            <a:ext cx="457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7F86"/>
                </a:solidFill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1160</Words>
  <Application>Microsoft Office PowerPoint</Application>
  <PresentationFormat>Ecran lat</PresentationFormat>
  <Paragraphs>239</Paragraphs>
  <Slides>12</Slides>
  <Notes>12</Notes>
  <HiddenSlides>0</HiddenSlides>
  <MMClips>0</MMClips>
  <ScaleCrop>false</ScaleCrop>
  <HeadingPairs>
    <vt:vector size="6" baseType="variant">
      <vt:variant>
        <vt:lpstr>Fonturi utilizate</vt:lpstr>
      </vt:variant>
      <vt:variant>
        <vt:i4>2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12</vt:i4>
      </vt:variant>
    </vt:vector>
  </HeadingPairs>
  <TitlesOfParts>
    <vt:vector size="15" baseType="lpstr">
      <vt:lpstr>Aptos Display</vt:lpstr>
      <vt:lpstr>Arial</vt:lpstr>
      <vt:lpstr>Office Theme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Company>Liceul Tehnologic Anghel Saligny Braila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Managementul realizarii unui prototip educational de drona subacvatica de tip ROV</dc:title>
  <dc:subject>SCSS Inginerie si management - ROV educational</dc:subject>
  <dc:creator>OpenAI</dc:creator>
  <cp:lastModifiedBy>director director</cp:lastModifiedBy>
  <cp:revision>3</cp:revision>
  <cp:lastPrinted>2026-05-26T09:53:49Z</cp:lastPrinted>
  <dcterms:created xsi:type="dcterms:W3CDTF">2026-05-26T07:34:14Z</dcterms:created>
  <dcterms:modified xsi:type="dcterms:W3CDTF">2026-06-10T08:34:44Z</dcterms:modified>
</cp:coreProperties>
</file>